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3" r:id="rId5"/>
  </p:sldMasterIdLst>
  <p:notesMasterIdLst>
    <p:notesMasterId r:id="rId23"/>
  </p:notesMasterIdLst>
  <p:handoutMasterIdLst>
    <p:handoutMasterId r:id="rId24"/>
  </p:handoutMasterIdLst>
  <p:sldIdLst>
    <p:sldId id="504" r:id="rId6"/>
    <p:sldId id="481" r:id="rId7"/>
    <p:sldId id="500" r:id="rId8"/>
    <p:sldId id="491" r:id="rId9"/>
    <p:sldId id="493" r:id="rId10"/>
    <p:sldId id="494" r:id="rId11"/>
    <p:sldId id="506" r:id="rId12"/>
    <p:sldId id="501" r:id="rId13"/>
    <p:sldId id="497" r:id="rId14"/>
    <p:sldId id="498" r:id="rId15"/>
    <p:sldId id="499" r:id="rId16"/>
    <p:sldId id="508" r:id="rId17"/>
    <p:sldId id="511" r:id="rId18"/>
    <p:sldId id="512" r:id="rId19"/>
    <p:sldId id="510" r:id="rId20"/>
    <p:sldId id="406" r:id="rId21"/>
    <p:sldId id="507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7FD"/>
    <a:srgbClr val="D9D9D9"/>
    <a:srgbClr val="1768AB"/>
    <a:srgbClr val="10B0E6"/>
    <a:srgbClr val="E7EBF4"/>
    <a:srgbClr val="0065AD"/>
    <a:srgbClr val="0070C0"/>
    <a:srgbClr val="DDDDDD"/>
    <a:srgbClr val="92949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5D8B2-C4B8-5A42-8D26-ED90C1CEBA2E}" v="1334" dt="2023-01-19T06:57:13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79" d="100"/>
          <a:sy n="79" d="100"/>
        </p:scale>
        <p:origin x="1570" y="67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4998BB4-12CC-4B82-B0F8-D66F21D5BCDA}" type="datetimeFigureOut">
              <a:rPr lang="en-US" smtClean="0"/>
              <a:t>20/Jan/2023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109624A-0357-4887-805E-BC663D4BF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30E992E-03D7-45DD-A57E-F28417F99FF3}" type="datetimeFigureOut">
              <a:rPr lang="en-US" smtClean="0"/>
              <a:t>20/Jan/2023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49347E9-2EB9-45AF-9F67-F558ACF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54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1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2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5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5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0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3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8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8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8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7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5491586"/>
            <a:ext cx="3571875" cy="1368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4872680"/>
            <a:ext cx="9144000" cy="1985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33600" y="6314902"/>
            <a:ext cx="701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6910E4-C02F-46CC-A2E4-DF3EC795C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2" y="228600"/>
            <a:ext cx="2526888" cy="1322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4DE5-BAC1-4A89-818E-926DF500156A}" type="datetime1">
              <a:rPr lang="en-US" smtClean="0"/>
              <a:t>20/Jan/2023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A05-16EC-493D-9ADD-D2BD67F19BCE}" type="datetime1">
              <a:rPr lang="en-US" smtClean="0"/>
              <a:t>20/Jan/2023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97C8-F62F-41F1-B1BF-51EE34819D0F}" type="datetime1">
              <a:rPr lang="en-US" smtClean="0"/>
              <a:t>20/Jan/2023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6556E-8D00-4497-8A9F-3642AE11D4D3}" type="datetime1">
              <a:rPr lang="en-US" smtClean="0"/>
              <a:t>20/Jan/2023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37883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729F399D-1BB8-42BD-B9FC-4D899EFAC118}" type="datetime1">
              <a:rPr lang="en-US" smtClean="0"/>
              <a:t>20/Jan/2023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4A7750-938B-44CB-9BA3-371C3277D4AF}" type="datetime1">
              <a:rPr lang="en-US" smtClean="0"/>
              <a:t>20/Jan/2023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D1D7D7-C4B4-44C9-85B8-34367B512BDB}" type="datetime1">
              <a:rPr lang="en-US" smtClean="0"/>
              <a:t>20/Jan/2023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9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9F87C-B58C-463A-8D44-FD9FE558D146}" type="datetime1">
              <a:rPr lang="en-US" smtClean="0"/>
              <a:t>20/Jan/2023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F5799-87D2-4978-AAB4-F90FCB724908}" type="datetime1">
              <a:rPr lang="en-US" smtClean="0"/>
              <a:t>20/Jan/2023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46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1F00D0-0CFA-4844-87AB-05BF2BC1AD55}" type="datetime1">
              <a:rPr lang="en-US" smtClean="0"/>
              <a:t>20/Jan/2023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1080" y="6400800"/>
            <a:ext cx="426720" cy="42672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ADE9B-904D-41A1-835B-1AF940B149CB}" type="datetime1">
              <a:rPr lang="en-US" smtClean="0"/>
              <a:t>20/Jan/2023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6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2E38B0-0950-4729-9DBB-65C0090B2456}" type="datetime1">
              <a:rPr lang="en-US" smtClean="0"/>
              <a:t>20/Jan/2023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0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4D544E-AA60-4871-BFF0-829527F378D7}" type="datetime1">
              <a:rPr lang="en-US" smtClean="0"/>
              <a:t>20/Jan/2023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DC34A7-3986-4D58-A648-15EA23B01CC8}" type="datetime1">
              <a:rPr lang="en-US" smtClean="0"/>
              <a:t>20/Jan/2023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3140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E098-DA82-4C9D-B835-221BC53AF968}" type="datetime1">
              <a:rPr lang="en-US" smtClean="0"/>
              <a:t>20/Jan/2023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358" y="144780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63EE-A8C7-4420-86B9-519B6DBF0701}" type="datetime1">
              <a:rPr lang="en-US" smtClean="0"/>
              <a:t>20/Jan/2023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EBA2-DBBD-4C8D-8C07-DF3CC4710D00}" type="datetime1">
              <a:rPr lang="en-US" smtClean="0"/>
              <a:t>20/Jan/2023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B4C4-CF29-4EA2-B524-0D0686C183E6}" type="datetime1">
              <a:rPr lang="en-US" smtClean="0"/>
              <a:t>20/Jan/2023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C130-C96F-4EC4-AD42-43768766BF13}" type="datetime1">
              <a:rPr lang="en-US" smtClean="0"/>
              <a:t>20/Jan/2023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8E42-33C2-475C-942C-D634D438B586}" type="datetime1">
              <a:rPr lang="en-US" smtClean="0"/>
              <a:t>20/Jan/2023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370F-7D40-464B-BFF4-CF560F112F9A}" type="datetime1">
              <a:rPr lang="en-US" smtClean="0"/>
              <a:t>20/Jan/2023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22123" y="6324600"/>
            <a:ext cx="9146380" cy="533400"/>
            <a:chOff x="-22123" y="6095999"/>
            <a:chExt cx="9146380" cy="762002"/>
          </a:xfrm>
        </p:grpSpPr>
        <p:sp>
          <p:nvSpPr>
            <p:cNvPr id="7" name="Freeform 6"/>
            <p:cNvSpPr/>
            <p:nvPr/>
          </p:nvSpPr>
          <p:spPr>
            <a:xfrm>
              <a:off x="-2382" y="6095999"/>
              <a:ext cx="3574257" cy="762001"/>
            </a:xfrm>
            <a:custGeom>
              <a:avLst/>
              <a:gdLst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3571875 w 3571875"/>
                <a:gd name="connsiteY2" fmla="*/ 4210050 h 4210050"/>
                <a:gd name="connsiteX3" fmla="*/ 0 w 3571875"/>
                <a:gd name="connsiteY3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883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050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812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76450 w 3571875"/>
                <a:gd name="connsiteY2" fmla="*/ 22740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245519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38350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2433637 h 2433637"/>
                <a:gd name="connsiteX1" fmla="*/ 257175 w 3571875"/>
                <a:gd name="connsiteY1" fmla="*/ 0 h 2433637"/>
                <a:gd name="connsiteX2" fmla="*/ 2038350 w 3571875"/>
                <a:gd name="connsiteY2" fmla="*/ 628650 h 2433637"/>
                <a:gd name="connsiteX3" fmla="*/ 3571875 w 3571875"/>
                <a:gd name="connsiteY3" fmla="*/ 2433637 h 2433637"/>
                <a:gd name="connsiteX4" fmla="*/ 0 w 3571875"/>
                <a:gd name="connsiteY4" fmla="*/ 2433637 h 2433637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24051 w 3574257"/>
                <a:gd name="connsiteY2" fmla="*/ 3071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40682 w 3574257"/>
                <a:gd name="connsiteY2" fmla="*/ 450057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57351 w 3574257"/>
                <a:gd name="connsiteY2" fmla="*/ 2309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774032 w 3574257"/>
                <a:gd name="connsiteY2" fmla="*/ 161925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69294 w 3574257"/>
                <a:gd name="connsiteY2" fmla="*/ 2143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819275 w 3574257"/>
                <a:gd name="connsiteY2" fmla="*/ 200026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5494 w 3574257"/>
                <a:gd name="connsiteY2" fmla="*/ 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257" h="1807368">
                  <a:moveTo>
                    <a:pt x="2382" y="1807368"/>
                  </a:moveTo>
                  <a:lnTo>
                    <a:pt x="0" y="0"/>
                  </a:lnTo>
                  <a:lnTo>
                    <a:pt x="2045494" y="1"/>
                  </a:lnTo>
                  <a:lnTo>
                    <a:pt x="3574257" y="1807368"/>
                  </a:lnTo>
                  <a:lnTo>
                    <a:pt x="2382" y="180736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2123" y="6096000"/>
              <a:ext cx="9146380" cy="762001"/>
            </a:xfrm>
            <a:custGeom>
              <a:avLst/>
              <a:gdLst>
                <a:gd name="connsiteX0" fmla="*/ 0 w 3350419"/>
                <a:gd name="connsiteY0" fmla="*/ 2081213 h 2083594"/>
                <a:gd name="connsiteX1" fmla="*/ 3031331 w 3350419"/>
                <a:gd name="connsiteY1" fmla="*/ 0 h 2083594"/>
                <a:gd name="connsiteX2" fmla="*/ 3350419 w 3350419"/>
                <a:gd name="connsiteY2" fmla="*/ 80963 h 2083594"/>
                <a:gd name="connsiteX3" fmla="*/ 3350419 w 3350419"/>
                <a:gd name="connsiteY3" fmla="*/ 2083594 h 2083594"/>
                <a:gd name="connsiteX4" fmla="*/ 0 w 3350419"/>
                <a:gd name="connsiteY4" fmla="*/ 2081213 h 2083594"/>
                <a:gd name="connsiteX0" fmla="*/ 0 w 3112294"/>
                <a:gd name="connsiteY0" fmla="*/ 2019301 h 2083594"/>
                <a:gd name="connsiteX1" fmla="*/ 2793206 w 3112294"/>
                <a:gd name="connsiteY1" fmla="*/ 0 h 2083594"/>
                <a:gd name="connsiteX2" fmla="*/ 3112294 w 3112294"/>
                <a:gd name="connsiteY2" fmla="*/ 80963 h 2083594"/>
                <a:gd name="connsiteX3" fmla="*/ 3112294 w 3112294"/>
                <a:gd name="connsiteY3" fmla="*/ 2083594 h 2083594"/>
                <a:gd name="connsiteX4" fmla="*/ 0 w 3112294"/>
                <a:gd name="connsiteY4" fmla="*/ 2019301 h 2083594"/>
                <a:gd name="connsiteX0" fmla="*/ 0 w 3345656"/>
                <a:gd name="connsiteY0" fmla="*/ 2097882 h 2097882"/>
                <a:gd name="connsiteX1" fmla="*/ 3026568 w 3345656"/>
                <a:gd name="connsiteY1" fmla="*/ 0 h 2097882"/>
                <a:gd name="connsiteX2" fmla="*/ 3345656 w 3345656"/>
                <a:gd name="connsiteY2" fmla="*/ 80963 h 2097882"/>
                <a:gd name="connsiteX3" fmla="*/ 3345656 w 3345656"/>
                <a:gd name="connsiteY3" fmla="*/ 2083594 h 2097882"/>
                <a:gd name="connsiteX4" fmla="*/ 0 w 3345656"/>
                <a:gd name="connsiteY4" fmla="*/ 2097882 h 2097882"/>
                <a:gd name="connsiteX0" fmla="*/ 0 w 2800350"/>
                <a:gd name="connsiteY0" fmla="*/ 1935957 h 2083594"/>
                <a:gd name="connsiteX1" fmla="*/ 2481262 w 2800350"/>
                <a:gd name="connsiteY1" fmla="*/ 0 h 2083594"/>
                <a:gd name="connsiteX2" fmla="*/ 2800350 w 2800350"/>
                <a:gd name="connsiteY2" fmla="*/ 80963 h 2083594"/>
                <a:gd name="connsiteX3" fmla="*/ 2800350 w 2800350"/>
                <a:gd name="connsiteY3" fmla="*/ 2083594 h 2083594"/>
                <a:gd name="connsiteX4" fmla="*/ 0 w 2800350"/>
                <a:gd name="connsiteY4" fmla="*/ 1935957 h 2083594"/>
                <a:gd name="connsiteX0" fmla="*/ 0 w 3352800"/>
                <a:gd name="connsiteY0" fmla="*/ 2083594 h 2083594"/>
                <a:gd name="connsiteX1" fmla="*/ 3033712 w 3352800"/>
                <a:gd name="connsiteY1" fmla="*/ 0 h 2083594"/>
                <a:gd name="connsiteX2" fmla="*/ 3352800 w 3352800"/>
                <a:gd name="connsiteY2" fmla="*/ 80963 h 2083594"/>
                <a:gd name="connsiteX3" fmla="*/ 3352800 w 3352800"/>
                <a:gd name="connsiteY3" fmla="*/ 2083594 h 2083594"/>
                <a:gd name="connsiteX4" fmla="*/ 0 w 3352800"/>
                <a:gd name="connsiteY4" fmla="*/ 2083594 h 2083594"/>
                <a:gd name="connsiteX0" fmla="*/ 0 w 3352800"/>
                <a:gd name="connsiteY0" fmla="*/ 2002631 h 2002631"/>
                <a:gd name="connsiteX1" fmla="*/ 3033712 w 3352800"/>
                <a:gd name="connsiteY1" fmla="*/ 15716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988469 w 3352800"/>
                <a:gd name="connsiteY1" fmla="*/ 59530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3966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45314 w 3352800"/>
                <a:gd name="connsiteY1" fmla="*/ 1224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4839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75865 w 3352800"/>
                <a:gd name="connsiteY1" fmla="*/ 8178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901 h 2002901"/>
                <a:gd name="connsiteX1" fmla="*/ 2836585 w 3352800"/>
                <a:gd name="connsiteY1" fmla="*/ 0 h 2002901"/>
                <a:gd name="connsiteX2" fmla="*/ 3352800 w 3352800"/>
                <a:gd name="connsiteY2" fmla="*/ 270 h 2002901"/>
                <a:gd name="connsiteX3" fmla="*/ 3352800 w 3352800"/>
                <a:gd name="connsiteY3" fmla="*/ 2002901 h 2002901"/>
                <a:gd name="connsiteX4" fmla="*/ 0 w 3352800"/>
                <a:gd name="connsiteY4" fmla="*/ 2002901 h 2002901"/>
                <a:gd name="connsiteX0" fmla="*/ 0 w 3352800"/>
                <a:gd name="connsiteY0" fmla="*/ 2002631 h 2002631"/>
                <a:gd name="connsiteX1" fmla="*/ 754045 w 3352800"/>
                <a:gd name="connsiteY1" fmla="*/ 146832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26618 h 526618"/>
                <a:gd name="connsiteX1" fmla="*/ 980611 w 3352800"/>
                <a:gd name="connsiteY1" fmla="*/ 9368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6888 h 526888"/>
                <a:gd name="connsiteX1" fmla="*/ 744735 w 3352800"/>
                <a:gd name="connsiteY1" fmla="*/ 0 h 526888"/>
                <a:gd name="connsiteX2" fmla="*/ 3352800 w 3352800"/>
                <a:gd name="connsiteY2" fmla="*/ 270 h 526888"/>
                <a:gd name="connsiteX3" fmla="*/ 3352800 w 3352800"/>
                <a:gd name="connsiteY3" fmla="*/ 526888 h 526888"/>
                <a:gd name="connsiteX4" fmla="*/ 0 w 3352800"/>
                <a:gd name="connsiteY4" fmla="*/ 526888 h 526888"/>
                <a:gd name="connsiteX0" fmla="*/ 0 w 3352800"/>
                <a:gd name="connsiteY0" fmla="*/ 526618 h 526618"/>
                <a:gd name="connsiteX1" fmla="*/ 811948 w 3352800"/>
                <a:gd name="connsiteY1" fmla="*/ 6092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966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241069 w 3352800"/>
                <a:gd name="connsiteY2" fmla="*/ 94144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313 h 527313"/>
                <a:gd name="connsiteX1" fmla="*/ 900984 w 3352800"/>
                <a:gd name="connsiteY1" fmla="*/ 97774 h 527313"/>
                <a:gd name="connsiteX2" fmla="*/ 3352800 w 3352800"/>
                <a:gd name="connsiteY2" fmla="*/ 0 h 527313"/>
                <a:gd name="connsiteX3" fmla="*/ 3352800 w 3352800"/>
                <a:gd name="connsiteY3" fmla="*/ 527313 h 527313"/>
                <a:gd name="connsiteX4" fmla="*/ 0 w 3352800"/>
                <a:gd name="connsiteY4" fmla="*/ 527313 h 527313"/>
                <a:gd name="connsiteX0" fmla="*/ 0 w 3352800"/>
                <a:gd name="connsiteY0" fmla="*/ 527584 h 527584"/>
                <a:gd name="connsiteX1" fmla="*/ 748227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527584">
                  <a:moveTo>
                    <a:pt x="0" y="527584"/>
                  </a:moveTo>
                  <a:lnTo>
                    <a:pt x="748227" y="0"/>
                  </a:lnTo>
                  <a:lnTo>
                    <a:pt x="3352800" y="271"/>
                  </a:lnTo>
                  <a:lnTo>
                    <a:pt x="3352800" y="527584"/>
                  </a:lnTo>
                  <a:lnTo>
                    <a:pt x="0" y="527584"/>
                  </a:ln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60020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38928" y="6324600"/>
            <a:ext cx="9570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5A59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47B9FD5-64B3-4494-B490-C17C8C163C89}" type="datetime1">
              <a:rPr lang="en-US" smtClean="0"/>
              <a:t>20/Jan/2023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19800" y="6512749"/>
            <a:ext cx="2895600" cy="300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</a:rPr>
              <a:t>© 2023, KPI Ahli Chartered Accountants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99060" y="6538912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Strictly Private &amp; Confidential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74720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6400800"/>
            <a:ext cx="426720" cy="42672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u="heavy" kern="1200" cap="all" baseline="0">
          <a:solidFill>
            <a:srgbClr val="0070C0"/>
          </a:solidFill>
          <a:uFill>
            <a:solidFill>
              <a:srgbClr val="00B0F0"/>
            </a:solidFill>
          </a:u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00B0F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00B0F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00B0F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00B0F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2382" y="6356350"/>
            <a:ext cx="9146382" cy="533400"/>
            <a:chOff x="-2382" y="6095999"/>
            <a:chExt cx="9146382" cy="762002"/>
          </a:xfrm>
        </p:grpSpPr>
        <p:sp>
          <p:nvSpPr>
            <p:cNvPr id="23" name="Freeform 22"/>
            <p:cNvSpPr/>
            <p:nvPr/>
          </p:nvSpPr>
          <p:spPr>
            <a:xfrm>
              <a:off x="-2382" y="6095999"/>
              <a:ext cx="3574257" cy="762001"/>
            </a:xfrm>
            <a:custGeom>
              <a:avLst/>
              <a:gdLst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3571875 w 3571875"/>
                <a:gd name="connsiteY2" fmla="*/ 4210050 h 4210050"/>
                <a:gd name="connsiteX3" fmla="*/ 0 w 3571875"/>
                <a:gd name="connsiteY3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883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050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812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76450 w 3571875"/>
                <a:gd name="connsiteY2" fmla="*/ 22740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245519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38350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2433637 h 2433637"/>
                <a:gd name="connsiteX1" fmla="*/ 257175 w 3571875"/>
                <a:gd name="connsiteY1" fmla="*/ 0 h 2433637"/>
                <a:gd name="connsiteX2" fmla="*/ 2038350 w 3571875"/>
                <a:gd name="connsiteY2" fmla="*/ 628650 h 2433637"/>
                <a:gd name="connsiteX3" fmla="*/ 3571875 w 3571875"/>
                <a:gd name="connsiteY3" fmla="*/ 2433637 h 2433637"/>
                <a:gd name="connsiteX4" fmla="*/ 0 w 3571875"/>
                <a:gd name="connsiteY4" fmla="*/ 2433637 h 2433637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24051 w 3574257"/>
                <a:gd name="connsiteY2" fmla="*/ 3071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40682 w 3574257"/>
                <a:gd name="connsiteY2" fmla="*/ 450057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57351 w 3574257"/>
                <a:gd name="connsiteY2" fmla="*/ 2309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774032 w 3574257"/>
                <a:gd name="connsiteY2" fmla="*/ 161925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69294 w 3574257"/>
                <a:gd name="connsiteY2" fmla="*/ 2143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819275 w 3574257"/>
                <a:gd name="connsiteY2" fmla="*/ 200026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5494 w 3574257"/>
                <a:gd name="connsiteY2" fmla="*/ 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257" h="1807368">
                  <a:moveTo>
                    <a:pt x="2382" y="1807368"/>
                  </a:moveTo>
                  <a:lnTo>
                    <a:pt x="0" y="0"/>
                  </a:lnTo>
                  <a:lnTo>
                    <a:pt x="2045494" y="1"/>
                  </a:lnTo>
                  <a:lnTo>
                    <a:pt x="3574257" y="1807368"/>
                  </a:lnTo>
                  <a:lnTo>
                    <a:pt x="2382" y="1807368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-2380" y="6096000"/>
              <a:ext cx="9146380" cy="762001"/>
            </a:xfrm>
            <a:custGeom>
              <a:avLst/>
              <a:gdLst>
                <a:gd name="connsiteX0" fmla="*/ 0 w 3350419"/>
                <a:gd name="connsiteY0" fmla="*/ 2081213 h 2083594"/>
                <a:gd name="connsiteX1" fmla="*/ 3031331 w 3350419"/>
                <a:gd name="connsiteY1" fmla="*/ 0 h 2083594"/>
                <a:gd name="connsiteX2" fmla="*/ 3350419 w 3350419"/>
                <a:gd name="connsiteY2" fmla="*/ 80963 h 2083594"/>
                <a:gd name="connsiteX3" fmla="*/ 3350419 w 3350419"/>
                <a:gd name="connsiteY3" fmla="*/ 2083594 h 2083594"/>
                <a:gd name="connsiteX4" fmla="*/ 0 w 3350419"/>
                <a:gd name="connsiteY4" fmla="*/ 2081213 h 2083594"/>
                <a:gd name="connsiteX0" fmla="*/ 0 w 3112294"/>
                <a:gd name="connsiteY0" fmla="*/ 2019301 h 2083594"/>
                <a:gd name="connsiteX1" fmla="*/ 2793206 w 3112294"/>
                <a:gd name="connsiteY1" fmla="*/ 0 h 2083594"/>
                <a:gd name="connsiteX2" fmla="*/ 3112294 w 3112294"/>
                <a:gd name="connsiteY2" fmla="*/ 80963 h 2083594"/>
                <a:gd name="connsiteX3" fmla="*/ 3112294 w 3112294"/>
                <a:gd name="connsiteY3" fmla="*/ 2083594 h 2083594"/>
                <a:gd name="connsiteX4" fmla="*/ 0 w 3112294"/>
                <a:gd name="connsiteY4" fmla="*/ 2019301 h 2083594"/>
                <a:gd name="connsiteX0" fmla="*/ 0 w 3345656"/>
                <a:gd name="connsiteY0" fmla="*/ 2097882 h 2097882"/>
                <a:gd name="connsiteX1" fmla="*/ 3026568 w 3345656"/>
                <a:gd name="connsiteY1" fmla="*/ 0 h 2097882"/>
                <a:gd name="connsiteX2" fmla="*/ 3345656 w 3345656"/>
                <a:gd name="connsiteY2" fmla="*/ 80963 h 2097882"/>
                <a:gd name="connsiteX3" fmla="*/ 3345656 w 3345656"/>
                <a:gd name="connsiteY3" fmla="*/ 2083594 h 2097882"/>
                <a:gd name="connsiteX4" fmla="*/ 0 w 3345656"/>
                <a:gd name="connsiteY4" fmla="*/ 2097882 h 2097882"/>
                <a:gd name="connsiteX0" fmla="*/ 0 w 2800350"/>
                <a:gd name="connsiteY0" fmla="*/ 1935957 h 2083594"/>
                <a:gd name="connsiteX1" fmla="*/ 2481262 w 2800350"/>
                <a:gd name="connsiteY1" fmla="*/ 0 h 2083594"/>
                <a:gd name="connsiteX2" fmla="*/ 2800350 w 2800350"/>
                <a:gd name="connsiteY2" fmla="*/ 80963 h 2083594"/>
                <a:gd name="connsiteX3" fmla="*/ 2800350 w 2800350"/>
                <a:gd name="connsiteY3" fmla="*/ 2083594 h 2083594"/>
                <a:gd name="connsiteX4" fmla="*/ 0 w 2800350"/>
                <a:gd name="connsiteY4" fmla="*/ 1935957 h 2083594"/>
                <a:gd name="connsiteX0" fmla="*/ 0 w 3352800"/>
                <a:gd name="connsiteY0" fmla="*/ 2083594 h 2083594"/>
                <a:gd name="connsiteX1" fmla="*/ 3033712 w 3352800"/>
                <a:gd name="connsiteY1" fmla="*/ 0 h 2083594"/>
                <a:gd name="connsiteX2" fmla="*/ 3352800 w 3352800"/>
                <a:gd name="connsiteY2" fmla="*/ 80963 h 2083594"/>
                <a:gd name="connsiteX3" fmla="*/ 3352800 w 3352800"/>
                <a:gd name="connsiteY3" fmla="*/ 2083594 h 2083594"/>
                <a:gd name="connsiteX4" fmla="*/ 0 w 3352800"/>
                <a:gd name="connsiteY4" fmla="*/ 2083594 h 2083594"/>
                <a:gd name="connsiteX0" fmla="*/ 0 w 3352800"/>
                <a:gd name="connsiteY0" fmla="*/ 2002631 h 2002631"/>
                <a:gd name="connsiteX1" fmla="*/ 3033712 w 3352800"/>
                <a:gd name="connsiteY1" fmla="*/ 15716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988469 w 3352800"/>
                <a:gd name="connsiteY1" fmla="*/ 59530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3966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45314 w 3352800"/>
                <a:gd name="connsiteY1" fmla="*/ 1224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4839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75865 w 3352800"/>
                <a:gd name="connsiteY1" fmla="*/ 8178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901 h 2002901"/>
                <a:gd name="connsiteX1" fmla="*/ 2836585 w 3352800"/>
                <a:gd name="connsiteY1" fmla="*/ 0 h 2002901"/>
                <a:gd name="connsiteX2" fmla="*/ 3352800 w 3352800"/>
                <a:gd name="connsiteY2" fmla="*/ 270 h 2002901"/>
                <a:gd name="connsiteX3" fmla="*/ 3352800 w 3352800"/>
                <a:gd name="connsiteY3" fmla="*/ 2002901 h 2002901"/>
                <a:gd name="connsiteX4" fmla="*/ 0 w 3352800"/>
                <a:gd name="connsiteY4" fmla="*/ 2002901 h 2002901"/>
                <a:gd name="connsiteX0" fmla="*/ 0 w 3352800"/>
                <a:gd name="connsiteY0" fmla="*/ 2002631 h 2002631"/>
                <a:gd name="connsiteX1" fmla="*/ 754045 w 3352800"/>
                <a:gd name="connsiteY1" fmla="*/ 146832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26618 h 526618"/>
                <a:gd name="connsiteX1" fmla="*/ 980611 w 3352800"/>
                <a:gd name="connsiteY1" fmla="*/ 9368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6888 h 526888"/>
                <a:gd name="connsiteX1" fmla="*/ 744735 w 3352800"/>
                <a:gd name="connsiteY1" fmla="*/ 0 h 526888"/>
                <a:gd name="connsiteX2" fmla="*/ 3352800 w 3352800"/>
                <a:gd name="connsiteY2" fmla="*/ 270 h 526888"/>
                <a:gd name="connsiteX3" fmla="*/ 3352800 w 3352800"/>
                <a:gd name="connsiteY3" fmla="*/ 526888 h 526888"/>
                <a:gd name="connsiteX4" fmla="*/ 0 w 3352800"/>
                <a:gd name="connsiteY4" fmla="*/ 526888 h 526888"/>
                <a:gd name="connsiteX0" fmla="*/ 0 w 3352800"/>
                <a:gd name="connsiteY0" fmla="*/ 526618 h 526618"/>
                <a:gd name="connsiteX1" fmla="*/ 811948 w 3352800"/>
                <a:gd name="connsiteY1" fmla="*/ 6092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966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241069 w 3352800"/>
                <a:gd name="connsiteY2" fmla="*/ 94144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313 h 527313"/>
                <a:gd name="connsiteX1" fmla="*/ 900984 w 3352800"/>
                <a:gd name="connsiteY1" fmla="*/ 97774 h 527313"/>
                <a:gd name="connsiteX2" fmla="*/ 3352800 w 3352800"/>
                <a:gd name="connsiteY2" fmla="*/ 0 h 527313"/>
                <a:gd name="connsiteX3" fmla="*/ 3352800 w 3352800"/>
                <a:gd name="connsiteY3" fmla="*/ 527313 h 527313"/>
                <a:gd name="connsiteX4" fmla="*/ 0 w 3352800"/>
                <a:gd name="connsiteY4" fmla="*/ 527313 h 527313"/>
                <a:gd name="connsiteX0" fmla="*/ 0 w 3352800"/>
                <a:gd name="connsiteY0" fmla="*/ 527584 h 527584"/>
                <a:gd name="connsiteX1" fmla="*/ 748227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527584">
                  <a:moveTo>
                    <a:pt x="0" y="527584"/>
                  </a:moveTo>
                  <a:lnTo>
                    <a:pt x="748227" y="0"/>
                  </a:lnTo>
                  <a:lnTo>
                    <a:pt x="3352800" y="271"/>
                  </a:lnTo>
                  <a:lnTo>
                    <a:pt x="3352800" y="527584"/>
                  </a:lnTo>
                  <a:lnTo>
                    <a:pt x="0" y="527584"/>
                  </a:ln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1295400" y="6583680"/>
            <a:ext cx="15240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Private &amp; Confidential</a:t>
            </a:r>
          </a:p>
        </p:txBody>
      </p:sp>
      <p:sp>
        <p:nvSpPr>
          <p:cNvPr id="29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Franklin Gothic Book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D06DAC-D9E0-419A-95CF-DE80A4673375}"/>
              </a:ext>
            </a:extLst>
          </p:cNvPr>
          <p:cNvSpPr txBox="1">
            <a:spLocks/>
          </p:cNvSpPr>
          <p:nvPr userDrawn="1"/>
        </p:nvSpPr>
        <p:spPr>
          <a:xfrm>
            <a:off x="6019800" y="6512749"/>
            <a:ext cx="2895600" cy="300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1"/>
                </a:solidFill>
              </a:rPr>
              <a:t>© 2021, KPI Ahli Chartered Accountants</a:t>
            </a:r>
          </a:p>
        </p:txBody>
      </p:sp>
    </p:spTree>
    <p:extLst>
      <p:ext uri="{BB962C8B-B14F-4D97-AF65-F5344CB8AC3E}">
        <p14:creationId xmlns:p14="http://schemas.microsoft.com/office/powerpoint/2010/main" val="195027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ity skyline across the water&#10;&#10;Description automatically generated with low confidence">
            <a:extLst>
              <a:ext uri="{FF2B5EF4-FFF2-40B4-BE49-F238E27FC236}">
                <a16:creationId xmlns:a16="http://schemas.microsoft.com/office/drawing/2014/main" id="{E1F138C6-A2B7-6002-8F93-6745B8D8C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-533400"/>
            <a:ext cx="914400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18487-BE23-821D-4C34-184726AF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F7C7B-3A18-4024-20A1-2D1A1DF170C1}"/>
              </a:ext>
            </a:extLst>
          </p:cNvPr>
          <p:cNvSpPr/>
          <p:nvPr/>
        </p:nvSpPr>
        <p:spPr>
          <a:xfrm>
            <a:off x="-16934" y="3124200"/>
            <a:ext cx="9144000" cy="990600"/>
          </a:xfrm>
          <a:prstGeom prst="rect">
            <a:avLst/>
          </a:prstGeom>
          <a:solidFill>
            <a:schemeClr val="lt1">
              <a:alpha val="56485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" name="Text Box 36">
            <a:extLst>
              <a:ext uri="{FF2B5EF4-FFF2-40B4-BE49-F238E27FC236}">
                <a16:creationId xmlns:a16="http://schemas.microsoft.com/office/drawing/2014/main" id="{8C16375A-0879-6CC7-17CC-C1D950B12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188613"/>
            <a:ext cx="86106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rgbClr val="15A59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altLang="en-US" sz="5000">
                <a:solidFill>
                  <a:srgbClr val="0070C0"/>
                </a:solidFill>
              </a:rPr>
              <a:t>Tax Technology</a:t>
            </a:r>
            <a:endParaRPr lang="en-GB" altLang="en-US" sz="5000" b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6DDDD97-2C68-F17D-DA7F-CB605AAEC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533400"/>
            <a:ext cx="2209800" cy="9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Comparison of VAT software vs CT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10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27D25-D2F6-94E3-6ACA-4B6384EDC39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Activity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85571D-612A-EE8A-4190-1D5D0115CAAE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VAT software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974F60-09AF-BDA5-776B-40DB31863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23981"/>
              </p:ext>
            </p:extLst>
          </p:nvPr>
        </p:nvGraphicFramePr>
        <p:xfrm>
          <a:off x="304800" y="1359009"/>
          <a:ext cx="2209800" cy="25950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2595001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 of Supply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6C9E659-E634-D559-9495-F1223EA04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1427"/>
              </p:ext>
            </p:extLst>
          </p:nvPr>
        </p:nvGraphicFramePr>
        <p:xfrm>
          <a:off x="2590800" y="1359009"/>
          <a:ext cx="2209800" cy="25950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2595001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 requirements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84C0302-5318-FE99-B01D-34F07F571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78149"/>
              </p:ext>
            </p:extLst>
          </p:nvPr>
        </p:nvGraphicFramePr>
        <p:xfrm>
          <a:off x="304800" y="3987141"/>
          <a:ext cx="2209800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of reports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7DDB681C-3947-3B15-F579-4584A552B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08582"/>
              </p:ext>
            </p:extLst>
          </p:nvPr>
        </p:nvGraphicFramePr>
        <p:xfrm>
          <a:off x="2590800" y="3987139"/>
          <a:ext cx="2209800" cy="457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/ quarterly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8EEF3936-E7EB-9E79-E40B-0A067E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00201"/>
              </p:ext>
            </p:extLst>
          </p:nvPr>
        </p:nvGraphicFramePr>
        <p:xfrm>
          <a:off x="304800" y="4482947"/>
          <a:ext cx="2209800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 of calculation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55DEED62-A52A-5DF4-A4AE-241CDA3D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73299"/>
              </p:ext>
            </p:extLst>
          </p:nvPr>
        </p:nvGraphicFramePr>
        <p:xfrm>
          <a:off x="2590800" y="4482945"/>
          <a:ext cx="2209800" cy="457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of all transaction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12D9D5-3772-0B14-8EAF-A6C542738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01807"/>
              </p:ext>
            </p:extLst>
          </p:nvPr>
        </p:nvGraphicFramePr>
        <p:xfrm>
          <a:off x="4876800" y="914400"/>
          <a:ext cx="28956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UAE CT software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E4DE1F3-602B-B9A6-132C-143EABDD1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47785"/>
              </p:ext>
            </p:extLst>
          </p:nvPr>
        </p:nvGraphicFramePr>
        <p:xfrm>
          <a:off x="4876800" y="1359009"/>
          <a:ext cx="2895600" cy="25950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2595002">
                <a:tc>
                  <a:txBody>
                    <a:bodyPr/>
                    <a:lstStyle/>
                    <a:p>
                      <a:endParaRPr lang="en-A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23F9D9-FAD3-9B4B-60A9-472AA89802A1}"/>
              </a:ext>
            </a:extLst>
          </p:cNvPr>
          <p:cNvSpPr txBox="1"/>
          <p:nvPr/>
        </p:nvSpPr>
        <p:spPr>
          <a:xfrm>
            <a:off x="5257800" y="136868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/>
              <a:t>No or minimum changes  </a:t>
            </a:r>
          </a:p>
        </p:txBody>
      </p:sp>
      <p:pic>
        <p:nvPicPr>
          <p:cNvPr id="15" name="Graphic 14" descr="Checkbox Ticked with solid fill">
            <a:extLst>
              <a:ext uri="{FF2B5EF4-FFF2-40B4-BE49-F238E27FC236}">
                <a16:creationId xmlns:a16="http://schemas.microsoft.com/office/drawing/2014/main" id="{731A7DAA-72C8-4906-0E5E-E6A3F493C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1325878"/>
            <a:ext cx="457200" cy="457200"/>
          </a:xfrm>
          <a:prstGeom prst="rect">
            <a:avLst/>
          </a:prstGeom>
        </p:spPr>
      </p:pic>
      <p:pic>
        <p:nvPicPr>
          <p:cNvPr id="16" name="Graphic 15" descr="Checkbox Ticked with solid fill">
            <a:extLst>
              <a:ext uri="{FF2B5EF4-FFF2-40B4-BE49-F238E27FC236}">
                <a16:creationId xmlns:a16="http://schemas.microsoft.com/office/drawing/2014/main" id="{5DED6C3C-5B6B-7225-8B11-8C0D0C151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2164739"/>
            <a:ext cx="457200" cy="457200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32BACCA3-A508-E6EA-7EB3-A6C0F5429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48171"/>
              </p:ext>
            </p:extLst>
          </p:nvPr>
        </p:nvGraphicFramePr>
        <p:xfrm>
          <a:off x="4876800" y="4000133"/>
          <a:ext cx="2895600" cy="457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1DF5BB4-517F-F001-563B-D41CF440DCA3}"/>
              </a:ext>
            </a:extLst>
          </p:cNvPr>
          <p:cNvSpPr txBox="1"/>
          <p:nvPr/>
        </p:nvSpPr>
        <p:spPr>
          <a:xfrm>
            <a:off x="5257800" y="402883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/>
              <a:t>Yearly</a:t>
            </a:r>
          </a:p>
        </p:txBody>
      </p:sp>
      <p:pic>
        <p:nvPicPr>
          <p:cNvPr id="19" name="Graphic 18" descr="Checkbox Ticked with solid fill">
            <a:extLst>
              <a:ext uri="{FF2B5EF4-FFF2-40B4-BE49-F238E27FC236}">
                <a16:creationId xmlns:a16="http://schemas.microsoft.com/office/drawing/2014/main" id="{9870FEA3-A974-E414-78C5-E5946ACE5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3987139"/>
            <a:ext cx="457200" cy="457200"/>
          </a:xfrm>
          <a:prstGeom prst="rect">
            <a:avLst/>
          </a:prstGeom>
        </p:spPr>
      </p:pic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A7C7826D-DC1F-A410-6715-7167A649B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99456"/>
              </p:ext>
            </p:extLst>
          </p:nvPr>
        </p:nvGraphicFramePr>
        <p:xfrm>
          <a:off x="4876800" y="4499032"/>
          <a:ext cx="2895600" cy="457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3C4A022-9764-E4E5-5F94-0C86F3E6B9F1}"/>
              </a:ext>
            </a:extLst>
          </p:cNvPr>
          <p:cNvSpPr txBox="1"/>
          <p:nvPr/>
        </p:nvSpPr>
        <p:spPr>
          <a:xfrm>
            <a:off x="5257800" y="452773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/>
              <a:t>Annual Profit + -</a:t>
            </a:r>
          </a:p>
        </p:txBody>
      </p:sp>
      <p:pic>
        <p:nvPicPr>
          <p:cNvPr id="22" name="Graphic 21" descr="Checkbox Ticked with solid fill">
            <a:extLst>
              <a:ext uri="{FF2B5EF4-FFF2-40B4-BE49-F238E27FC236}">
                <a16:creationId xmlns:a16="http://schemas.microsoft.com/office/drawing/2014/main" id="{2EAA6ACA-52FB-DEBB-36A8-F69D8FEB0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4486038"/>
            <a:ext cx="4572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E11C57E-3568-D3F2-403E-556D1B34048E}"/>
              </a:ext>
            </a:extLst>
          </p:cNvPr>
          <p:cNvSpPr txBox="1"/>
          <p:nvPr/>
        </p:nvSpPr>
        <p:spPr>
          <a:xfrm>
            <a:off x="5257800" y="215944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/>
              <a:t>Except for Free Zones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FF8472-520C-583B-94B1-61BB5825BE7F}"/>
              </a:ext>
            </a:extLst>
          </p:cNvPr>
          <p:cNvSpPr txBox="1"/>
          <p:nvPr/>
        </p:nvSpPr>
        <p:spPr>
          <a:xfrm>
            <a:off x="5261453" y="267319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/>
              <a:t>Qualifying income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CA3587-9EBF-D7D1-D61C-BEADF3933E01}"/>
              </a:ext>
            </a:extLst>
          </p:cNvPr>
          <p:cNvSpPr txBox="1"/>
          <p:nvPr/>
        </p:nvSpPr>
        <p:spPr>
          <a:xfrm>
            <a:off x="5288745" y="314392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Data comes from Reports </a:t>
            </a:r>
          </a:p>
        </p:txBody>
      </p:sp>
      <p:pic>
        <p:nvPicPr>
          <p:cNvPr id="26" name="Graphic 25" descr="Checkbox Ticked with solid fill">
            <a:extLst>
              <a:ext uri="{FF2B5EF4-FFF2-40B4-BE49-F238E27FC236}">
                <a16:creationId xmlns:a16="http://schemas.microsoft.com/office/drawing/2014/main" id="{4C996800-280C-B07A-CE33-DC17B064C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2658023"/>
            <a:ext cx="457200" cy="457200"/>
          </a:xfrm>
          <a:prstGeom prst="rect">
            <a:avLst/>
          </a:prstGeom>
        </p:spPr>
      </p:pic>
      <p:pic>
        <p:nvPicPr>
          <p:cNvPr id="27" name="Graphic 26" descr="Checkbox Ticked with solid fill">
            <a:extLst>
              <a:ext uri="{FF2B5EF4-FFF2-40B4-BE49-F238E27FC236}">
                <a16:creationId xmlns:a16="http://schemas.microsoft.com/office/drawing/2014/main" id="{486D96B2-94EE-BBCC-94B1-244B62CE1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3133734"/>
            <a:ext cx="457200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E6BD28-3DBF-74AF-C2E1-00A212D85C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1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28600" y="3882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How these Additions and deductions</a:t>
            </a:r>
          </a:p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Items will be obtained?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11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24" name="Graphic 23" descr="Checkbox Ticked with solid fill">
            <a:extLst>
              <a:ext uri="{FF2B5EF4-FFF2-40B4-BE49-F238E27FC236}">
                <a16:creationId xmlns:a16="http://schemas.microsoft.com/office/drawing/2014/main" id="{5C4DEE8C-B0BC-5028-CC57-6CDF07856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668" y="1503402"/>
            <a:ext cx="457200" cy="457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1EA15D5-F349-B61E-7134-B4CB7839433E}"/>
              </a:ext>
            </a:extLst>
          </p:cNvPr>
          <p:cNvSpPr txBox="1"/>
          <p:nvPr/>
        </p:nvSpPr>
        <p:spPr>
          <a:xfrm>
            <a:off x="835794" y="1547336"/>
            <a:ext cx="82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Restructure the Chart of account</a:t>
            </a:r>
          </a:p>
        </p:txBody>
      </p:sp>
      <p:pic>
        <p:nvPicPr>
          <p:cNvPr id="26" name="Graphic 25" descr="Checkbox Ticked with solid fill">
            <a:extLst>
              <a:ext uri="{FF2B5EF4-FFF2-40B4-BE49-F238E27FC236}">
                <a16:creationId xmlns:a16="http://schemas.microsoft.com/office/drawing/2014/main" id="{F84FC705-C847-113E-A3C0-10BF77DDE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668" y="2101334"/>
            <a:ext cx="457200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4509A8-EF42-1D50-7690-85D3A66C3D87}"/>
              </a:ext>
            </a:extLst>
          </p:cNvPr>
          <p:cNvSpPr txBox="1"/>
          <p:nvPr/>
        </p:nvSpPr>
        <p:spPr>
          <a:xfrm>
            <a:off x="835794" y="2145268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Redesign the process to capture and</a:t>
            </a:r>
          </a:p>
          <a:p>
            <a:r>
              <a:rPr lang="en-US"/>
              <a:t>report the required data</a:t>
            </a:r>
          </a:p>
        </p:txBody>
      </p:sp>
      <p:pic>
        <p:nvPicPr>
          <p:cNvPr id="30" name="Graphic 29" descr="Checkbox Ticked with solid fill">
            <a:extLst>
              <a:ext uri="{FF2B5EF4-FFF2-40B4-BE49-F238E27FC236}">
                <a16:creationId xmlns:a16="http://schemas.microsoft.com/office/drawing/2014/main" id="{4B9A4C50-D09F-0BCA-B365-B5B2EA7C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668" y="2988733"/>
            <a:ext cx="457200" cy="457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48242BB-4A5D-B57C-449C-62BF38FDC18E}"/>
              </a:ext>
            </a:extLst>
          </p:cNvPr>
          <p:cNvSpPr txBox="1"/>
          <p:nvPr/>
        </p:nvSpPr>
        <p:spPr>
          <a:xfrm>
            <a:off x="835794" y="3032667"/>
            <a:ext cx="82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Modify or customize UI / forms</a:t>
            </a:r>
          </a:p>
        </p:txBody>
      </p:sp>
      <p:pic>
        <p:nvPicPr>
          <p:cNvPr id="6" name="Picture 5" descr="A picture containing indoor, keyboard, lined, arranged&#10;&#10;Description automatically generated">
            <a:extLst>
              <a:ext uri="{FF2B5EF4-FFF2-40B4-BE49-F238E27FC236}">
                <a16:creationId xmlns:a16="http://schemas.microsoft.com/office/drawing/2014/main" id="{4888881E-1E42-5518-9FBB-D9F60926B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5" y="-27001"/>
            <a:ext cx="4035135" cy="6351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1BA497-4BB6-4A44-7167-6B6B1C8F6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are the changes in software?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12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8BAA4A-EC1A-21B2-E552-158B3FA1F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604567"/>
              </p:ext>
            </p:extLst>
          </p:nvPr>
        </p:nvGraphicFramePr>
        <p:xfrm>
          <a:off x="304801" y="1694688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Transaction type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AD02183A-1FC6-C9F6-A8CE-65EC10DAD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81189"/>
              </p:ext>
            </p:extLst>
          </p:nvPr>
        </p:nvGraphicFramePr>
        <p:xfrm>
          <a:off x="304801" y="1998952"/>
          <a:ext cx="2084832" cy="307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307848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 or Payment 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9DA72CA-137F-3866-D219-C4C45F855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A08CD841-0DC5-CEEC-1D36-BEE20718B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54040"/>
              </p:ext>
            </p:extLst>
          </p:nvPr>
        </p:nvGraphicFramePr>
        <p:xfrm>
          <a:off x="2439712" y="1694688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GL Impact prior to 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432AE2F0-D87C-E4D9-EAFC-FC50CDC97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8976"/>
              </p:ext>
            </p:extLst>
          </p:nvPr>
        </p:nvGraphicFramePr>
        <p:xfrm>
          <a:off x="2439712" y="1998952"/>
          <a:ext cx="2084832" cy="307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307848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Debit the Gross expenses: 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(Expenses Plus VAT) </a:t>
                      </a:r>
                    </a:p>
                    <a:p>
                      <a:pPr algn="l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8" name="Table 4">
            <a:extLst>
              <a:ext uri="{FF2B5EF4-FFF2-40B4-BE49-F238E27FC236}">
                <a16:creationId xmlns:a16="http://schemas.microsoft.com/office/drawing/2014/main" id="{172130AE-E65C-9849-29BC-345B50B3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3746"/>
              </p:ext>
            </p:extLst>
          </p:nvPr>
        </p:nvGraphicFramePr>
        <p:xfrm>
          <a:off x="4572000" y="1694688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Post UAE 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C4FBFE35-9BDB-E1A8-0258-33EDB1171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46324"/>
              </p:ext>
            </p:extLst>
          </p:nvPr>
        </p:nvGraphicFramePr>
        <p:xfrm>
          <a:off x="4572000" y="1998952"/>
          <a:ext cx="2084832" cy="307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260962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1</a:t>
                      </a: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rtl="0" fontAlgn="base"/>
                      <a:endParaRPr lang="en-US" sz="14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Revisit the policy and claim the VAT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2: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Debit only Net amount to Expenses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Debit VAT payable to </a:t>
                      </a:r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Unclaimed Recoverable VAT expenses</a:t>
                      </a: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Credit the Vendor for total amount. 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2" name="Table 4">
            <a:extLst>
              <a:ext uri="{FF2B5EF4-FFF2-40B4-BE49-F238E27FC236}">
                <a16:creationId xmlns:a16="http://schemas.microsoft.com/office/drawing/2014/main" id="{90D0CE10-E4A5-1452-366F-1DE9B9DFC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39726"/>
              </p:ext>
            </p:extLst>
          </p:nvPr>
        </p:nvGraphicFramePr>
        <p:xfrm>
          <a:off x="6704288" y="1693638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Software changes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3" name="Table 4">
            <a:extLst>
              <a:ext uri="{FF2B5EF4-FFF2-40B4-BE49-F238E27FC236}">
                <a16:creationId xmlns:a16="http://schemas.microsoft.com/office/drawing/2014/main" id="{FE7FAE86-35BE-8923-2F17-79924B154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92170"/>
              </p:ext>
            </p:extLst>
          </p:nvPr>
        </p:nvGraphicFramePr>
        <p:xfrm>
          <a:off x="6704288" y="1997902"/>
          <a:ext cx="2084832" cy="307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307848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new CoA </a:t>
                      </a:r>
                    </a:p>
                    <a:p>
                      <a:pPr algn="l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A667FA2D-822E-B80B-1A37-865463A587A8}"/>
              </a:ext>
            </a:extLst>
          </p:cNvPr>
          <p:cNvSpPr txBox="1"/>
          <p:nvPr/>
        </p:nvSpPr>
        <p:spPr>
          <a:xfrm>
            <a:off x="304800" y="1081253"/>
            <a:ext cx="496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/>
              <a:t>Example 1: Unclaimed Recoverable VAT</a:t>
            </a:r>
          </a:p>
        </p:txBody>
      </p:sp>
    </p:spTree>
    <p:extLst>
      <p:ext uri="{BB962C8B-B14F-4D97-AF65-F5344CB8AC3E}">
        <p14:creationId xmlns:p14="http://schemas.microsoft.com/office/powerpoint/2010/main" val="1080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are the changes in software?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13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8BAA4A-EC1A-21B2-E552-158B3FA1FB41}"/>
              </a:ext>
            </a:extLst>
          </p:cNvPr>
          <p:cNvGraphicFramePr>
            <a:graphicFrameLocks noGrp="1"/>
          </p:cNvGraphicFramePr>
          <p:nvPr/>
        </p:nvGraphicFramePr>
        <p:xfrm>
          <a:off x="304801" y="1694688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Transaction type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AD02183A-1FC6-C9F6-A8CE-65EC10DAD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34576"/>
              </p:ext>
            </p:extLst>
          </p:nvPr>
        </p:nvGraphicFramePr>
        <p:xfrm>
          <a:off x="304801" y="1998952"/>
          <a:ext cx="2084832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286512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Payments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 Overseas Vendors) 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9DA72CA-137F-3866-D219-C4C45F855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A08CD841-0DC5-CEEC-1D36-BEE20718BA80}"/>
              </a:ext>
            </a:extLst>
          </p:cNvPr>
          <p:cNvGraphicFramePr>
            <a:graphicFrameLocks noGrp="1"/>
          </p:cNvGraphicFramePr>
          <p:nvPr/>
        </p:nvGraphicFramePr>
        <p:xfrm>
          <a:off x="2439712" y="1694688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GL Impact prior to 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432AE2F0-D87C-E4D9-EAFC-FC50CDC97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63694"/>
              </p:ext>
            </p:extLst>
          </p:nvPr>
        </p:nvGraphicFramePr>
        <p:xfrm>
          <a:off x="2439712" y="1998952"/>
          <a:ext cx="2084832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286512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payment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8" name="Table 4">
            <a:extLst>
              <a:ext uri="{FF2B5EF4-FFF2-40B4-BE49-F238E27FC236}">
                <a16:creationId xmlns:a16="http://schemas.microsoft.com/office/drawing/2014/main" id="{172130AE-E65C-9849-29BC-345B50B30B2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694688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Post UAE 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C4FBFE35-9BDB-E1A8-0258-33EDB1171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49202"/>
              </p:ext>
            </p:extLst>
          </p:nvPr>
        </p:nvGraphicFramePr>
        <p:xfrm>
          <a:off x="4572000" y="1998951"/>
          <a:ext cx="2084832" cy="28595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285956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Deduct the applicable withholding Tax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 net to the Vendor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 WH to Authorities 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2" name="Table 4">
            <a:extLst>
              <a:ext uri="{FF2B5EF4-FFF2-40B4-BE49-F238E27FC236}">
                <a16:creationId xmlns:a16="http://schemas.microsoft.com/office/drawing/2014/main" id="{90D0CE10-E4A5-1452-366F-1DE9B9DFC73D}"/>
              </a:ext>
            </a:extLst>
          </p:cNvPr>
          <p:cNvGraphicFramePr>
            <a:graphicFrameLocks noGrp="1"/>
          </p:cNvGraphicFramePr>
          <p:nvPr/>
        </p:nvGraphicFramePr>
        <p:xfrm>
          <a:off x="6704288" y="1693638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Software changes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3" name="Table 4">
            <a:extLst>
              <a:ext uri="{FF2B5EF4-FFF2-40B4-BE49-F238E27FC236}">
                <a16:creationId xmlns:a16="http://schemas.microsoft.com/office/drawing/2014/main" id="{FE7FAE86-35BE-8923-2F17-79924B154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81550"/>
              </p:ext>
            </p:extLst>
          </p:nvPr>
        </p:nvGraphicFramePr>
        <p:xfrm>
          <a:off x="6704288" y="1997902"/>
          <a:ext cx="2084832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286512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Vendor masters </a:t>
                      </a:r>
                    </a:p>
                    <a:p>
                      <a:pPr rtl="0" fontAlgn="base"/>
                      <a:endParaRPr lang="en-US" sz="14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 in Payment Process </a:t>
                      </a:r>
                    </a:p>
                    <a:p>
                      <a:pPr rtl="0" fontAlgn="base"/>
                      <a:endParaRPr lang="en-US" sz="14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 UI/ Form for</a:t>
                      </a:r>
                    </a:p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 Payment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A667FA2D-822E-B80B-1A37-865463A587A8}"/>
              </a:ext>
            </a:extLst>
          </p:cNvPr>
          <p:cNvSpPr txBox="1"/>
          <p:nvPr/>
        </p:nvSpPr>
        <p:spPr>
          <a:xfrm>
            <a:off x="304800" y="1081253"/>
            <a:ext cx="496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/>
              <a:t>Example 2: Withholding Tax</a:t>
            </a:r>
          </a:p>
        </p:txBody>
      </p:sp>
    </p:spTree>
    <p:extLst>
      <p:ext uri="{BB962C8B-B14F-4D97-AF65-F5344CB8AC3E}">
        <p14:creationId xmlns:p14="http://schemas.microsoft.com/office/powerpoint/2010/main" val="103308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CT Calculations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14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8BAA4A-EC1A-21B2-E552-158B3FA1FB4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914400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Description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2B1039-6B9A-F92C-CC18-A0CBD0B4F336}"/>
              </a:ext>
            </a:extLst>
          </p:cNvPr>
          <p:cNvGraphicFramePr>
            <a:graphicFrameLocks noGrp="1"/>
          </p:cNvGraphicFramePr>
          <p:nvPr/>
        </p:nvGraphicFramePr>
        <p:xfrm>
          <a:off x="3984339" y="914400"/>
          <a:ext cx="2575812" cy="3112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31121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 (AED)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AD02183A-1FC6-C9F6-A8CE-65EC10DAD20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218664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Net income as per Income statement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3C189490-3AA6-877E-760D-559F57A7B58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522414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Add: Disallowed Expenses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3027F26C-3CDD-C534-14F6-B2DF0042D5E8}"/>
              </a:ext>
            </a:extLst>
          </p:cNvPr>
          <p:cNvGraphicFramePr>
            <a:graphicFrameLocks noGrp="1"/>
          </p:cNvGraphicFramePr>
          <p:nvPr/>
        </p:nvGraphicFramePr>
        <p:xfrm>
          <a:off x="3984339" y="1218664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A237835D-BC81-5573-4A23-640929AB422D}"/>
              </a:ext>
            </a:extLst>
          </p:cNvPr>
          <p:cNvGraphicFramePr>
            <a:graphicFrameLocks noGrp="1"/>
          </p:cNvGraphicFramePr>
          <p:nvPr/>
        </p:nvGraphicFramePr>
        <p:xfrm>
          <a:off x="3984338" y="1521336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64047000-B954-7C9F-AACF-0C9B6E40DDAD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825086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1. Unclaimed input VAT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EB9AE4BF-EE36-72DD-8522-C105484B0CAC}"/>
              </a:ext>
            </a:extLst>
          </p:cNvPr>
          <p:cNvGraphicFramePr>
            <a:graphicFrameLocks noGrp="1"/>
          </p:cNvGraphicFramePr>
          <p:nvPr/>
        </p:nvGraphicFramePr>
        <p:xfrm>
          <a:off x="3984338" y="1824008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0A6F4BF5-3FD9-F47B-A95D-4F851311B7F4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127758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2.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DECC8728-D73C-D841-BCEF-A329E59033DA}"/>
              </a:ext>
            </a:extLst>
          </p:cNvPr>
          <p:cNvGraphicFramePr>
            <a:graphicFrameLocks noGrp="1"/>
          </p:cNvGraphicFramePr>
          <p:nvPr/>
        </p:nvGraphicFramePr>
        <p:xfrm>
          <a:off x="3984338" y="2126680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CDD7335F-E59D-FB42-AAAA-9801180283DC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430430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3.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7C635C77-545B-64BC-BE80-AC1B1A61DE70}"/>
              </a:ext>
            </a:extLst>
          </p:cNvPr>
          <p:cNvGraphicFramePr>
            <a:graphicFrameLocks noGrp="1"/>
          </p:cNvGraphicFramePr>
          <p:nvPr/>
        </p:nvGraphicFramePr>
        <p:xfrm>
          <a:off x="3984338" y="2429352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17D8546C-85A2-C2AD-9E71-15650431B0F2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3102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A0B45381-DB9E-FE1B-1397-0C9652F51428}"/>
              </a:ext>
            </a:extLst>
          </p:cNvPr>
          <p:cNvGraphicFramePr>
            <a:graphicFrameLocks noGrp="1"/>
          </p:cNvGraphicFramePr>
          <p:nvPr/>
        </p:nvGraphicFramePr>
        <p:xfrm>
          <a:off x="3984338" y="2732024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8" name="Table 4">
            <a:extLst>
              <a:ext uri="{FF2B5EF4-FFF2-40B4-BE49-F238E27FC236}">
                <a16:creationId xmlns:a16="http://schemas.microsoft.com/office/drawing/2014/main" id="{61CDA75C-060D-501D-F61A-79460962B750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035774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TOTAL Disallowed Expenses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F918AD11-F118-AC81-84B8-A7109851D686}"/>
              </a:ext>
            </a:extLst>
          </p:cNvPr>
          <p:cNvGraphicFramePr>
            <a:graphicFrameLocks noGrp="1"/>
          </p:cNvGraphicFramePr>
          <p:nvPr/>
        </p:nvGraphicFramePr>
        <p:xfrm>
          <a:off x="3984338" y="3034696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0" name="Table 4">
            <a:extLst>
              <a:ext uri="{FF2B5EF4-FFF2-40B4-BE49-F238E27FC236}">
                <a16:creationId xmlns:a16="http://schemas.microsoft.com/office/drawing/2014/main" id="{7EEFC2EA-403A-A3D0-7661-E950E6E3B910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337368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Add: Partly disallowed expenses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E7C98EA7-EFC0-A44C-898B-47B7563A22F9}"/>
              </a:ext>
            </a:extLst>
          </p:cNvPr>
          <p:cNvGraphicFramePr>
            <a:graphicFrameLocks noGrp="1"/>
          </p:cNvGraphicFramePr>
          <p:nvPr/>
        </p:nvGraphicFramePr>
        <p:xfrm>
          <a:off x="3984339" y="3337368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2" name="Table 4">
            <a:extLst>
              <a:ext uri="{FF2B5EF4-FFF2-40B4-BE49-F238E27FC236}">
                <a16:creationId xmlns:a16="http://schemas.microsoft.com/office/drawing/2014/main" id="{A8D560FA-230B-D917-672A-923E6B638B8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636834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1.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3" name="Table 4">
            <a:extLst>
              <a:ext uri="{FF2B5EF4-FFF2-40B4-BE49-F238E27FC236}">
                <a16:creationId xmlns:a16="http://schemas.microsoft.com/office/drawing/2014/main" id="{DE04BC5D-5C1B-28DF-0F19-3A171C1EFCDB}"/>
              </a:ext>
            </a:extLst>
          </p:cNvPr>
          <p:cNvGraphicFramePr>
            <a:graphicFrameLocks noGrp="1"/>
          </p:cNvGraphicFramePr>
          <p:nvPr/>
        </p:nvGraphicFramePr>
        <p:xfrm>
          <a:off x="3984339" y="3636834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id="{5DF8E745-4C71-DF1C-F609-5FCC8945D424}"/>
              </a:ext>
            </a:extLst>
          </p:cNvPr>
          <p:cNvGraphicFramePr>
            <a:graphicFrameLocks noGrp="1"/>
          </p:cNvGraphicFramePr>
          <p:nvPr/>
        </p:nvGraphicFramePr>
        <p:xfrm>
          <a:off x="304798" y="3944840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2.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5" name="Table 4">
            <a:extLst>
              <a:ext uri="{FF2B5EF4-FFF2-40B4-BE49-F238E27FC236}">
                <a16:creationId xmlns:a16="http://schemas.microsoft.com/office/drawing/2014/main" id="{7FFCB6D0-DFF8-5AB1-239B-95F920DAA10C}"/>
              </a:ext>
            </a:extLst>
          </p:cNvPr>
          <p:cNvGraphicFramePr>
            <a:graphicFrameLocks noGrp="1"/>
          </p:cNvGraphicFramePr>
          <p:nvPr/>
        </p:nvGraphicFramePr>
        <p:xfrm>
          <a:off x="3984337" y="3944840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A6FE4343-5A39-8DCE-E028-B26CBE81A605}"/>
              </a:ext>
            </a:extLst>
          </p:cNvPr>
          <p:cNvGraphicFramePr>
            <a:graphicFrameLocks noGrp="1"/>
          </p:cNvGraphicFramePr>
          <p:nvPr/>
        </p:nvGraphicFramePr>
        <p:xfrm>
          <a:off x="304798" y="4244306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3.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7" name="Table 4">
            <a:extLst>
              <a:ext uri="{FF2B5EF4-FFF2-40B4-BE49-F238E27FC236}">
                <a16:creationId xmlns:a16="http://schemas.microsoft.com/office/drawing/2014/main" id="{9F4A7682-22C9-5621-25F3-1A4DD736FB78}"/>
              </a:ext>
            </a:extLst>
          </p:cNvPr>
          <p:cNvGraphicFramePr>
            <a:graphicFrameLocks noGrp="1"/>
          </p:cNvGraphicFramePr>
          <p:nvPr/>
        </p:nvGraphicFramePr>
        <p:xfrm>
          <a:off x="3984337" y="4244306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ACDD25FB-03D1-E533-EE11-0A5D4695C7FA}"/>
              </a:ext>
            </a:extLst>
          </p:cNvPr>
          <p:cNvGraphicFramePr>
            <a:graphicFrameLocks noGrp="1"/>
          </p:cNvGraphicFramePr>
          <p:nvPr/>
        </p:nvGraphicFramePr>
        <p:xfrm>
          <a:off x="304798" y="4544511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4.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9" name="Table 4">
            <a:extLst>
              <a:ext uri="{FF2B5EF4-FFF2-40B4-BE49-F238E27FC236}">
                <a16:creationId xmlns:a16="http://schemas.microsoft.com/office/drawing/2014/main" id="{B250FDDD-B9D0-E74B-E947-2FFE52FE8551}"/>
              </a:ext>
            </a:extLst>
          </p:cNvPr>
          <p:cNvGraphicFramePr>
            <a:graphicFrameLocks noGrp="1"/>
          </p:cNvGraphicFramePr>
          <p:nvPr/>
        </p:nvGraphicFramePr>
        <p:xfrm>
          <a:off x="3984337" y="4544511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9047324A-E76A-8899-FE94-A4C3A9364034}"/>
              </a:ext>
            </a:extLst>
          </p:cNvPr>
          <p:cNvGraphicFramePr>
            <a:graphicFrameLocks noGrp="1"/>
          </p:cNvGraphicFramePr>
          <p:nvPr/>
        </p:nvGraphicFramePr>
        <p:xfrm>
          <a:off x="304798" y="4844859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TOTAL Partly disallowed expenses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1" name="Table 4">
            <a:extLst>
              <a:ext uri="{FF2B5EF4-FFF2-40B4-BE49-F238E27FC236}">
                <a16:creationId xmlns:a16="http://schemas.microsoft.com/office/drawing/2014/main" id="{BB7DC1FC-886C-1550-5D1C-115F0B287F09}"/>
              </a:ext>
            </a:extLst>
          </p:cNvPr>
          <p:cNvGraphicFramePr>
            <a:graphicFrameLocks noGrp="1"/>
          </p:cNvGraphicFramePr>
          <p:nvPr/>
        </p:nvGraphicFramePr>
        <p:xfrm>
          <a:off x="3984337" y="4844859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2" name="Table 4">
            <a:extLst>
              <a:ext uri="{FF2B5EF4-FFF2-40B4-BE49-F238E27FC236}">
                <a16:creationId xmlns:a16="http://schemas.microsoft.com/office/drawing/2014/main" id="{7C64CB73-DE29-2CE1-5BD0-6C2CA3A76A5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145260"/>
          <a:ext cx="3633598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598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Less: Qualifying Income (Free Zones)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3" name="Table 4">
            <a:extLst>
              <a:ext uri="{FF2B5EF4-FFF2-40B4-BE49-F238E27FC236}">
                <a16:creationId xmlns:a16="http://schemas.microsoft.com/office/drawing/2014/main" id="{0ACC33B9-346B-E75B-5787-E7F1D9D4CCD5}"/>
              </a:ext>
            </a:extLst>
          </p:cNvPr>
          <p:cNvGraphicFramePr>
            <a:graphicFrameLocks noGrp="1"/>
          </p:cNvGraphicFramePr>
          <p:nvPr/>
        </p:nvGraphicFramePr>
        <p:xfrm>
          <a:off x="3984338" y="5144182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4" name="Table 4">
            <a:extLst>
              <a:ext uri="{FF2B5EF4-FFF2-40B4-BE49-F238E27FC236}">
                <a16:creationId xmlns:a16="http://schemas.microsoft.com/office/drawing/2014/main" id="{369C451E-FA2E-3CF8-3ACD-47BD147A60CC}"/>
              </a:ext>
            </a:extLst>
          </p:cNvPr>
          <p:cNvGraphicFramePr>
            <a:graphicFrameLocks noGrp="1"/>
          </p:cNvGraphicFramePr>
          <p:nvPr/>
        </p:nvGraphicFramePr>
        <p:xfrm>
          <a:off x="304798" y="5449735"/>
          <a:ext cx="3633598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598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Taxable Income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5" name="Table 4">
            <a:extLst>
              <a:ext uri="{FF2B5EF4-FFF2-40B4-BE49-F238E27FC236}">
                <a16:creationId xmlns:a16="http://schemas.microsoft.com/office/drawing/2014/main" id="{7CBD9050-1BF3-4D34-F625-186CFAC4D4F6}"/>
              </a:ext>
            </a:extLst>
          </p:cNvPr>
          <p:cNvGraphicFramePr>
            <a:graphicFrameLocks noGrp="1"/>
          </p:cNvGraphicFramePr>
          <p:nvPr/>
        </p:nvGraphicFramePr>
        <p:xfrm>
          <a:off x="3984337" y="5449735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4C3222-8A8C-CA5D-0F0D-F6B75F76B02C}"/>
              </a:ext>
            </a:extLst>
          </p:cNvPr>
          <p:cNvGraphicFramePr>
            <a:graphicFrameLocks noGrp="1"/>
          </p:cNvGraphicFramePr>
          <p:nvPr/>
        </p:nvGraphicFramePr>
        <p:xfrm>
          <a:off x="6606090" y="912421"/>
          <a:ext cx="2359780" cy="3112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31121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 (AED)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0D28B09-04B4-4726-5F17-E7C8A4BF2D72}"/>
              </a:ext>
            </a:extLst>
          </p:cNvPr>
          <p:cNvGraphicFramePr>
            <a:graphicFrameLocks noGrp="1"/>
          </p:cNvGraphicFramePr>
          <p:nvPr/>
        </p:nvGraphicFramePr>
        <p:xfrm>
          <a:off x="6606088" y="1216536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53D91B6-9CB3-57F8-F861-1F45238DEFBB}"/>
              </a:ext>
            </a:extLst>
          </p:cNvPr>
          <p:cNvGraphicFramePr>
            <a:graphicFrameLocks noGrp="1"/>
          </p:cNvGraphicFramePr>
          <p:nvPr/>
        </p:nvGraphicFramePr>
        <p:xfrm>
          <a:off x="6606087" y="1519208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5AFBC9D-2189-9761-6A5F-E861B2BCB89C}"/>
              </a:ext>
            </a:extLst>
          </p:cNvPr>
          <p:cNvGraphicFramePr>
            <a:graphicFrameLocks noGrp="1"/>
          </p:cNvGraphicFramePr>
          <p:nvPr/>
        </p:nvGraphicFramePr>
        <p:xfrm>
          <a:off x="6606087" y="1821880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601B9EE0-7508-1C77-AA87-F6B0ADBD1C65}"/>
              </a:ext>
            </a:extLst>
          </p:cNvPr>
          <p:cNvGraphicFramePr>
            <a:graphicFrameLocks noGrp="1"/>
          </p:cNvGraphicFramePr>
          <p:nvPr/>
        </p:nvGraphicFramePr>
        <p:xfrm>
          <a:off x="6606087" y="2124552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AB8406DF-F755-688E-B12A-8E22BD855C2C}"/>
              </a:ext>
            </a:extLst>
          </p:cNvPr>
          <p:cNvGraphicFramePr>
            <a:graphicFrameLocks noGrp="1"/>
          </p:cNvGraphicFramePr>
          <p:nvPr/>
        </p:nvGraphicFramePr>
        <p:xfrm>
          <a:off x="6606087" y="2427224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F838C60-C04A-A0E4-953F-770D9E38B441}"/>
              </a:ext>
            </a:extLst>
          </p:cNvPr>
          <p:cNvGraphicFramePr>
            <a:graphicFrameLocks noGrp="1"/>
          </p:cNvGraphicFramePr>
          <p:nvPr/>
        </p:nvGraphicFramePr>
        <p:xfrm>
          <a:off x="6606087" y="2729896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E015FD6-238F-75AE-24BB-73771F4B732E}"/>
              </a:ext>
            </a:extLst>
          </p:cNvPr>
          <p:cNvGraphicFramePr>
            <a:graphicFrameLocks noGrp="1"/>
          </p:cNvGraphicFramePr>
          <p:nvPr/>
        </p:nvGraphicFramePr>
        <p:xfrm>
          <a:off x="6606087" y="3032568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EA78F54-5457-13BE-71DB-5D4FC9480271}"/>
              </a:ext>
            </a:extLst>
          </p:cNvPr>
          <p:cNvGraphicFramePr>
            <a:graphicFrameLocks noGrp="1"/>
          </p:cNvGraphicFramePr>
          <p:nvPr/>
        </p:nvGraphicFramePr>
        <p:xfrm>
          <a:off x="6606088" y="3335240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506526D3-1492-1D1E-B2BF-3802099021E4}"/>
              </a:ext>
            </a:extLst>
          </p:cNvPr>
          <p:cNvGraphicFramePr>
            <a:graphicFrameLocks noGrp="1"/>
          </p:cNvGraphicFramePr>
          <p:nvPr/>
        </p:nvGraphicFramePr>
        <p:xfrm>
          <a:off x="6606088" y="3634706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DC9D2376-DA58-8836-159E-B98C7A957C83}"/>
              </a:ext>
            </a:extLst>
          </p:cNvPr>
          <p:cNvGraphicFramePr>
            <a:graphicFrameLocks noGrp="1"/>
          </p:cNvGraphicFramePr>
          <p:nvPr/>
        </p:nvGraphicFramePr>
        <p:xfrm>
          <a:off x="6606086" y="3942712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34C4EC8C-9D25-852F-0A11-F93E209BBF35}"/>
              </a:ext>
            </a:extLst>
          </p:cNvPr>
          <p:cNvGraphicFramePr>
            <a:graphicFrameLocks noGrp="1"/>
          </p:cNvGraphicFramePr>
          <p:nvPr/>
        </p:nvGraphicFramePr>
        <p:xfrm>
          <a:off x="6606086" y="4242178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D0D2DE4E-AC68-DA49-7D9F-1D6568B475C3}"/>
              </a:ext>
            </a:extLst>
          </p:cNvPr>
          <p:cNvGraphicFramePr>
            <a:graphicFrameLocks noGrp="1"/>
          </p:cNvGraphicFramePr>
          <p:nvPr/>
        </p:nvGraphicFramePr>
        <p:xfrm>
          <a:off x="6606086" y="4542383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B35B3B3C-18C5-40B4-BECD-C28896D86441}"/>
              </a:ext>
            </a:extLst>
          </p:cNvPr>
          <p:cNvGraphicFramePr>
            <a:graphicFrameLocks noGrp="1"/>
          </p:cNvGraphicFramePr>
          <p:nvPr/>
        </p:nvGraphicFramePr>
        <p:xfrm>
          <a:off x="6606086" y="4842731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9E46B044-7A8C-202D-46CC-5B23FB922CB8}"/>
              </a:ext>
            </a:extLst>
          </p:cNvPr>
          <p:cNvGraphicFramePr>
            <a:graphicFrameLocks noGrp="1"/>
          </p:cNvGraphicFramePr>
          <p:nvPr/>
        </p:nvGraphicFramePr>
        <p:xfrm>
          <a:off x="6606087" y="5142054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4A8E94E1-953F-2C86-9640-F4F064A58C8B}"/>
              </a:ext>
            </a:extLst>
          </p:cNvPr>
          <p:cNvGraphicFramePr>
            <a:graphicFrameLocks noGrp="1"/>
          </p:cNvGraphicFramePr>
          <p:nvPr/>
        </p:nvGraphicFramePr>
        <p:xfrm>
          <a:off x="6606086" y="5447607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9DA72CA-137F-3866-D219-C4C45F855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4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System readiness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15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8BAA4A-EC1A-21B2-E552-158B3FA1F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6351"/>
              </p:ext>
            </p:extLst>
          </p:nvPr>
        </p:nvGraphicFramePr>
        <p:xfrm>
          <a:off x="304801" y="914400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Software type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AD02183A-1FC6-C9F6-A8CE-65EC10DAD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02141"/>
              </p:ext>
            </p:extLst>
          </p:nvPr>
        </p:nvGraphicFramePr>
        <p:xfrm>
          <a:off x="304801" y="1218664"/>
          <a:ext cx="2084832" cy="524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52479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 the shelf Accounting software 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9DA72CA-137F-3866-D219-C4C45F855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A08CD841-0DC5-CEEC-1D36-BEE20718B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25736"/>
              </p:ext>
            </p:extLst>
          </p:nvPr>
        </p:nvGraphicFramePr>
        <p:xfrm>
          <a:off x="2439712" y="914400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How to get ready?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432AE2F0-D87C-E4D9-EAFC-FC50CDC97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379"/>
              </p:ext>
            </p:extLst>
          </p:nvPr>
        </p:nvGraphicFramePr>
        <p:xfrm>
          <a:off x="2439712" y="1218664"/>
          <a:ext cx="2084832" cy="524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52479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Vendor has to upgrade and provide new version 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8" name="Table 4">
            <a:extLst>
              <a:ext uri="{FF2B5EF4-FFF2-40B4-BE49-F238E27FC236}">
                <a16:creationId xmlns:a16="http://schemas.microsoft.com/office/drawing/2014/main" id="{172130AE-E65C-9849-29BC-345B50B3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26156"/>
              </p:ext>
            </p:extLst>
          </p:nvPr>
        </p:nvGraphicFramePr>
        <p:xfrm>
          <a:off x="4572000" y="914400"/>
          <a:ext cx="208483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E" sz="1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C4FBFE35-9BDB-E1A8-0258-33EDB1171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3864"/>
              </p:ext>
            </p:extLst>
          </p:nvPr>
        </p:nvGraphicFramePr>
        <p:xfrm>
          <a:off x="4572000" y="1218664"/>
          <a:ext cx="2084832" cy="524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524792">
                <a:tc>
                  <a:txBody>
                    <a:bodyPr/>
                    <a:lstStyle/>
                    <a:p>
                      <a:pPr rtl="0" fontAlgn="base"/>
                      <a:endParaRPr lang="en-US" sz="14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92DEBFE-F9B8-3DF3-D3BE-5C58102FD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513188"/>
              </p:ext>
            </p:extLst>
          </p:nvPr>
        </p:nvGraphicFramePr>
        <p:xfrm>
          <a:off x="304801" y="1785324"/>
          <a:ext cx="2084832" cy="524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52479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Database And UI creation access 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A50B02-B57E-E951-5405-45EEE2B00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86843"/>
              </p:ext>
            </p:extLst>
          </p:nvPr>
        </p:nvGraphicFramePr>
        <p:xfrm>
          <a:off x="2439712" y="1785324"/>
          <a:ext cx="2084832" cy="524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52479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the changes: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E098804-3797-7202-CC0C-9D5AE452B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56037"/>
              </p:ext>
            </p:extLst>
          </p:nvPr>
        </p:nvGraphicFramePr>
        <p:xfrm>
          <a:off x="4572000" y="1785324"/>
          <a:ext cx="2084832" cy="524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52479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In-house or through Consultants 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6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218B223D-59E2-4D15-85F2-89C25ABECEF2}"/>
              </a:ext>
            </a:extLst>
          </p:cNvPr>
          <p:cNvGrpSpPr/>
          <p:nvPr/>
        </p:nvGrpSpPr>
        <p:grpSpPr>
          <a:xfrm>
            <a:off x="4937715" y="1844127"/>
            <a:ext cx="471542" cy="3169432"/>
            <a:chOff x="1893709" y="1341123"/>
            <a:chExt cx="494072" cy="3176689"/>
          </a:xfrm>
          <a:solidFill>
            <a:schemeClr val="bg1"/>
          </a:solidFill>
        </p:grpSpPr>
        <p:sp>
          <p:nvSpPr>
            <p:cNvPr id="55" name="Freeform 130">
              <a:extLst>
                <a:ext uri="{FF2B5EF4-FFF2-40B4-BE49-F238E27FC236}">
                  <a16:creationId xmlns:a16="http://schemas.microsoft.com/office/drawing/2014/main" id="{8B39CD7E-691E-4159-96C8-C3534ACF4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2238" y="1341123"/>
              <a:ext cx="388332" cy="403469"/>
            </a:xfrm>
            <a:custGeom>
              <a:avLst/>
              <a:gdLst>
                <a:gd name="T0" fmla="*/ 506 w 627"/>
                <a:gd name="T1" fmla="*/ 493 h 652"/>
                <a:gd name="T2" fmla="*/ 610 w 627"/>
                <a:gd name="T3" fmla="*/ 389 h 652"/>
                <a:gd name="T4" fmla="*/ 506 w 627"/>
                <a:gd name="T5" fmla="*/ 285 h 652"/>
                <a:gd name="T6" fmla="*/ 486 w 627"/>
                <a:gd name="T7" fmla="*/ 279 h 652"/>
                <a:gd name="T8" fmla="*/ 357 w 627"/>
                <a:gd name="T9" fmla="*/ 165 h 652"/>
                <a:gd name="T10" fmla="*/ 237 w 627"/>
                <a:gd name="T11" fmla="*/ 246 h 652"/>
                <a:gd name="T12" fmla="*/ 211 w 627"/>
                <a:gd name="T13" fmla="*/ 249 h 652"/>
                <a:gd name="T14" fmla="*/ 132 w 627"/>
                <a:gd name="T15" fmla="*/ 328 h 652"/>
                <a:gd name="T16" fmla="*/ 69 w 627"/>
                <a:gd name="T17" fmla="*/ 415 h 652"/>
                <a:gd name="T18" fmla="*/ 148 w 627"/>
                <a:gd name="T19" fmla="*/ 493 h 652"/>
                <a:gd name="T20" fmla="*/ 506 w 627"/>
                <a:gd name="T21" fmla="*/ 493 h 652"/>
                <a:gd name="T22" fmla="*/ 46 w 627"/>
                <a:gd name="T23" fmla="*/ 145 h 652"/>
                <a:gd name="T24" fmla="*/ 17 w 627"/>
                <a:gd name="T25" fmla="*/ 174 h 652"/>
                <a:gd name="T26" fmla="*/ 46 w 627"/>
                <a:gd name="T27" fmla="*/ 203 h 652"/>
                <a:gd name="T28" fmla="*/ 75 w 627"/>
                <a:gd name="T29" fmla="*/ 174 h 652"/>
                <a:gd name="T30" fmla="*/ 46 w 627"/>
                <a:gd name="T31" fmla="*/ 145 h 652"/>
                <a:gd name="T32" fmla="*/ 486 w 627"/>
                <a:gd name="T33" fmla="*/ 17 h 652"/>
                <a:gd name="T34" fmla="*/ 457 w 627"/>
                <a:gd name="T35" fmla="*/ 46 h 652"/>
                <a:gd name="T36" fmla="*/ 486 w 627"/>
                <a:gd name="T37" fmla="*/ 75 h 652"/>
                <a:gd name="T38" fmla="*/ 515 w 627"/>
                <a:gd name="T39" fmla="*/ 46 h 652"/>
                <a:gd name="T40" fmla="*/ 486 w 627"/>
                <a:gd name="T41" fmla="*/ 17 h 652"/>
                <a:gd name="T42" fmla="*/ 458 w 627"/>
                <a:gd name="T43" fmla="*/ 577 h 652"/>
                <a:gd name="T44" fmla="*/ 429 w 627"/>
                <a:gd name="T45" fmla="*/ 606 h 652"/>
                <a:gd name="T46" fmla="*/ 458 w 627"/>
                <a:gd name="T47" fmla="*/ 635 h 652"/>
                <a:gd name="T48" fmla="*/ 487 w 627"/>
                <a:gd name="T49" fmla="*/ 606 h 652"/>
                <a:gd name="T50" fmla="*/ 458 w 627"/>
                <a:gd name="T51" fmla="*/ 577 h 652"/>
                <a:gd name="T52" fmla="*/ 417 w 627"/>
                <a:gd name="T53" fmla="*/ 510 h 652"/>
                <a:gd name="T54" fmla="*/ 445 w 627"/>
                <a:gd name="T55" fmla="*/ 562 h 652"/>
                <a:gd name="T56" fmla="*/ 458 w 627"/>
                <a:gd name="T57" fmla="*/ 560 h 652"/>
                <a:gd name="T58" fmla="*/ 504 w 627"/>
                <a:gd name="T59" fmla="*/ 606 h 652"/>
                <a:gd name="T60" fmla="*/ 458 w 627"/>
                <a:gd name="T61" fmla="*/ 652 h 652"/>
                <a:gd name="T62" fmla="*/ 412 w 627"/>
                <a:gd name="T63" fmla="*/ 606 h 652"/>
                <a:gd name="T64" fmla="*/ 430 w 627"/>
                <a:gd name="T65" fmla="*/ 570 h 652"/>
                <a:gd name="T66" fmla="*/ 398 w 627"/>
                <a:gd name="T67" fmla="*/ 510 h 652"/>
                <a:gd name="T68" fmla="*/ 148 w 627"/>
                <a:gd name="T69" fmla="*/ 510 h 652"/>
                <a:gd name="T70" fmla="*/ 52 w 627"/>
                <a:gd name="T71" fmla="*/ 415 h 652"/>
                <a:gd name="T72" fmla="*/ 115 w 627"/>
                <a:gd name="T73" fmla="*/ 325 h 652"/>
                <a:gd name="T74" fmla="*/ 133 w 627"/>
                <a:gd name="T75" fmla="*/ 272 h 652"/>
                <a:gd name="T76" fmla="*/ 72 w 627"/>
                <a:gd name="T77" fmla="*/ 212 h 652"/>
                <a:gd name="T78" fmla="*/ 46 w 627"/>
                <a:gd name="T79" fmla="*/ 220 h 652"/>
                <a:gd name="T80" fmla="*/ 0 w 627"/>
                <a:gd name="T81" fmla="*/ 174 h 652"/>
                <a:gd name="T82" fmla="*/ 46 w 627"/>
                <a:gd name="T83" fmla="*/ 128 h 652"/>
                <a:gd name="T84" fmla="*/ 92 w 627"/>
                <a:gd name="T85" fmla="*/ 174 h 652"/>
                <a:gd name="T86" fmla="*/ 84 w 627"/>
                <a:gd name="T87" fmla="*/ 200 h 652"/>
                <a:gd name="T88" fmla="*/ 144 w 627"/>
                <a:gd name="T89" fmla="*/ 259 h 652"/>
                <a:gd name="T90" fmla="*/ 211 w 627"/>
                <a:gd name="T91" fmla="*/ 232 h 652"/>
                <a:gd name="T92" fmla="*/ 224 w 627"/>
                <a:gd name="T93" fmla="*/ 233 h 652"/>
                <a:gd name="T94" fmla="*/ 357 w 627"/>
                <a:gd name="T95" fmla="*/ 148 h 652"/>
                <a:gd name="T96" fmla="*/ 428 w 627"/>
                <a:gd name="T97" fmla="*/ 166 h 652"/>
                <a:gd name="T98" fmla="*/ 461 w 627"/>
                <a:gd name="T99" fmla="*/ 84 h 652"/>
                <a:gd name="T100" fmla="*/ 440 w 627"/>
                <a:gd name="T101" fmla="*/ 46 h 652"/>
                <a:gd name="T102" fmla="*/ 486 w 627"/>
                <a:gd name="T103" fmla="*/ 0 h 652"/>
                <a:gd name="T104" fmla="*/ 532 w 627"/>
                <a:gd name="T105" fmla="*/ 46 h 652"/>
                <a:gd name="T106" fmla="*/ 486 w 627"/>
                <a:gd name="T107" fmla="*/ 92 h 652"/>
                <a:gd name="T108" fmla="*/ 477 w 627"/>
                <a:gd name="T109" fmla="*/ 91 h 652"/>
                <a:gd name="T110" fmla="*/ 443 w 627"/>
                <a:gd name="T111" fmla="*/ 175 h 652"/>
                <a:gd name="T112" fmla="*/ 502 w 627"/>
                <a:gd name="T113" fmla="*/ 269 h 652"/>
                <a:gd name="T114" fmla="*/ 506 w 627"/>
                <a:gd name="T115" fmla="*/ 268 h 652"/>
                <a:gd name="T116" fmla="*/ 627 w 627"/>
                <a:gd name="T117" fmla="*/ 389 h 652"/>
                <a:gd name="T118" fmla="*/ 506 w 627"/>
                <a:gd name="T119" fmla="*/ 510 h 652"/>
                <a:gd name="T120" fmla="*/ 417 w 627"/>
                <a:gd name="T121" fmla="*/ 51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7" h="652">
                  <a:moveTo>
                    <a:pt x="506" y="493"/>
                  </a:moveTo>
                  <a:cubicBezTo>
                    <a:pt x="564" y="493"/>
                    <a:pt x="610" y="447"/>
                    <a:pt x="610" y="389"/>
                  </a:cubicBezTo>
                  <a:cubicBezTo>
                    <a:pt x="610" y="332"/>
                    <a:pt x="564" y="285"/>
                    <a:pt x="506" y="285"/>
                  </a:cubicBezTo>
                  <a:cubicBezTo>
                    <a:pt x="500" y="285"/>
                    <a:pt x="487" y="288"/>
                    <a:pt x="486" y="279"/>
                  </a:cubicBezTo>
                  <a:cubicBezTo>
                    <a:pt x="478" y="214"/>
                    <a:pt x="423" y="165"/>
                    <a:pt x="357" y="165"/>
                  </a:cubicBezTo>
                  <a:cubicBezTo>
                    <a:pt x="303" y="165"/>
                    <a:pt x="256" y="198"/>
                    <a:pt x="237" y="246"/>
                  </a:cubicBezTo>
                  <a:cubicBezTo>
                    <a:pt x="233" y="255"/>
                    <a:pt x="217" y="249"/>
                    <a:pt x="211" y="249"/>
                  </a:cubicBezTo>
                  <a:cubicBezTo>
                    <a:pt x="167" y="249"/>
                    <a:pt x="132" y="285"/>
                    <a:pt x="132" y="328"/>
                  </a:cubicBezTo>
                  <a:cubicBezTo>
                    <a:pt x="133" y="353"/>
                    <a:pt x="69" y="345"/>
                    <a:pt x="69" y="415"/>
                  </a:cubicBezTo>
                  <a:cubicBezTo>
                    <a:pt x="69" y="458"/>
                    <a:pt x="104" y="493"/>
                    <a:pt x="148" y="493"/>
                  </a:cubicBezTo>
                  <a:lnTo>
                    <a:pt x="506" y="493"/>
                  </a:lnTo>
                  <a:close/>
                  <a:moveTo>
                    <a:pt x="46" y="145"/>
                  </a:moveTo>
                  <a:cubicBezTo>
                    <a:pt x="30" y="145"/>
                    <a:pt x="17" y="158"/>
                    <a:pt x="17" y="174"/>
                  </a:cubicBezTo>
                  <a:cubicBezTo>
                    <a:pt x="17" y="190"/>
                    <a:pt x="30" y="203"/>
                    <a:pt x="46" y="203"/>
                  </a:cubicBezTo>
                  <a:cubicBezTo>
                    <a:pt x="62" y="203"/>
                    <a:pt x="75" y="190"/>
                    <a:pt x="75" y="174"/>
                  </a:cubicBezTo>
                  <a:cubicBezTo>
                    <a:pt x="75" y="158"/>
                    <a:pt x="62" y="145"/>
                    <a:pt x="46" y="145"/>
                  </a:cubicBezTo>
                  <a:close/>
                  <a:moveTo>
                    <a:pt x="486" y="17"/>
                  </a:moveTo>
                  <a:cubicBezTo>
                    <a:pt x="470" y="17"/>
                    <a:pt x="457" y="30"/>
                    <a:pt x="457" y="46"/>
                  </a:cubicBezTo>
                  <a:cubicBezTo>
                    <a:pt x="457" y="62"/>
                    <a:pt x="470" y="75"/>
                    <a:pt x="486" y="75"/>
                  </a:cubicBezTo>
                  <a:cubicBezTo>
                    <a:pt x="502" y="75"/>
                    <a:pt x="515" y="62"/>
                    <a:pt x="515" y="46"/>
                  </a:cubicBezTo>
                  <a:cubicBezTo>
                    <a:pt x="515" y="30"/>
                    <a:pt x="502" y="17"/>
                    <a:pt x="486" y="17"/>
                  </a:cubicBezTo>
                  <a:close/>
                  <a:moveTo>
                    <a:pt x="458" y="577"/>
                  </a:moveTo>
                  <a:cubicBezTo>
                    <a:pt x="442" y="577"/>
                    <a:pt x="429" y="590"/>
                    <a:pt x="429" y="606"/>
                  </a:cubicBezTo>
                  <a:cubicBezTo>
                    <a:pt x="429" y="622"/>
                    <a:pt x="442" y="635"/>
                    <a:pt x="458" y="635"/>
                  </a:cubicBezTo>
                  <a:cubicBezTo>
                    <a:pt x="474" y="635"/>
                    <a:pt x="487" y="622"/>
                    <a:pt x="487" y="606"/>
                  </a:cubicBezTo>
                  <a:cubicBezTo>
                    <a:pt x="487" y="590"/>
                    <a:pt x="474" y="577"/>
                    <a:pt x="458" y="577"/>
                  </a:cubicBezTo>
                  <a:close/>
                  <a:moveTo>
                    <a:pt x="417" y="510"/>
                  </a:moveTo>
                  <a:cubicBezTo>
                    <a:pt x="445" y="562"/>
                    <a:pt x="445" y="562"/>
                    <a:pt x="445" y="562"/>
                  </a:cubicBezTo>
                  <a:cubicBezTo>
                    <a:pt x="449" y="560"/>
                    <a:pt x="454" y="560"/>
                    <a:pt x="458" y="560"/>
                  </a:cubicBezTo>
                  <a:cubicBezTo>
                    <a:pt x="484" y="560"/>
                    <a:pt x="504" y="580"/>
                    <a:pt x="504" y="606"/>
                  </a:cubicBezTo>
                  <a:cubicBezTo>
                    <a:pt x="504" y="631"/>
                    <a:pt x="484" y="652"/>
                    <a:pt x="458" y="652"/>
                  </a:cubicBezTo>
                  <a:cubicBezTo>
                    <a:pt x="433" y="652"/>
                    <a:pt x="412" y="631"/>
                    <a:pt x="412" y="606"/>
                  </a:cubicBezTo>
                  <a:cubicBezTo>
                    <a:pt x="412" y="591"/>
                    <a:pt x="419" y="578"/>
                    <a:pt x="430" y="570"/>
                  </a:cubicBezTo>
                  <a:cubicBezTo>
                    <a:pt x="398" y="510"/>
                    <a:pt x="398" y="510"/>
                    <a:pt x="398" y="510"/>
                  </a:cubicBezTo>
                  <a:cubicBezTo>
                    <a:pt x="148" y="510"/>
                    <a:pt x="148" y="510"/>
                    <a:pt x="148" y="510"/>
                  </a:cubicBezTo>
                  <a:cubicBezTo>
                    <a:pt x="95" y="510"/>
                    <a:pt x="52" y="468"/>
                    <a:pt x="52" y="415"/>
                  </a:cubicBezTo>
                  <a:cubicBezTo>
                    <a:pt x="52" y="373"/>
                    <a:pt x="78" y="338"/>
                    <a:pt x="115" y="325"/>
                  </a:cubicBezTo>
                  <a:cubicBezTo>
                    <a:pt x="116" y="305"/>
                    <a:pt x="122" y="287"/>
                    <a:pt x="133" y="272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65" y="217"/>
                    <a:pt x="56" y="220"/>
                    <a:pt x="46" y="220"/>
                  </a:cubicBezTo>
                  <a:cubicBezTo>
                    <a:pt x="21" y="220"/>
                    <a:pt x="0" y="199"/>
                    <a:pt x="0" y="174"/>
                  </a:cubicBezTo>
                  <a:cubicBezTo>
                    <a:pt x="0" y="148"/>
                    <a:pt x="21" y="128"/>
                    <a:pt x="46" y="128"/>
                  </a:cubicBezTo>
                  <a:cubicBezTo>
                    <a:pt x="72" y="128"/>
                    <a:pt x="92" y="148"/>
                    <a:pt x="92" y="174"/>
                  </a:cubicBezTo>
                  <a:cubicBezTo>
                    <a:pt x="92" y="183"/>
                    <a:pt x="89" y="192"/>
                    <a:pt x="84" y="200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1" y="243"/>
                    <a:pt x="185" y="232"/>
                    <a:pt x="211" y="232"/>
                  </a:cubicBezTo>
                  <a:cubicBezTo>
                    <a:pt x="215" y="232"/>
                    <a:pt x="219" y="233"/>
                    <a:pt x="224" y="233"/>
                  </a:cubicBezTo>
                  <a:cubicBezTo>
                    <a:pt x="247" y="183"/>
                    <a:pt x="298" y="148"/>
                    <a:pt x="357" y="148"/>
                  </a:cubicBezTo>
                  <a:cubicBezTo>
                    <a:pt x="383" y="148"/>
                    <a:pt x="407" y="154"/>
                    <a:pt x="428" y="166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49" y="76"/>
                    <a:pt x="440" y="62"/>
                    <a:pt x="440" y="46"/>
                  </a:cubicBezTo>
                  <a:cubicBezTo>
                    <a:pt x="440" y="20"/>
                    <a:pt x="461" y="0"/>
                    <a:pt x="486" y="0"/>
                  </a:cubicBezTo>
                  <a:cubicBezTo>
                    <a:pt x="512" y="0"/>
                    <a:pt x="532" y="20"/>
                    <a:pt x="532" y="46"/>
                  </a:cubicBezTo>
                  <a:cubicBezTo>
                    <a:pt x="532" y="71"/>
                    <a:pt x="512" y="92"/>
                    <a:pt x="486" y="92"/>
                  </a:cubicBezTo>
                  <a:cubicBezTo>
                    <a:pt x="483" y="92"/>
                    <a:pt x="480" y="91"/>
                    <a:pt x="477" y="91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73" y="197"/>
                    <a:pt x="495" y="230"/>
                    <a:pt x="502" y="269"/>
                  </a:cubicBezTo>
                  <a:cubicBezTo>
                    <a:pt x="506" y="268"/>
                    <a:pt x="506" y="268"/>
                    <a:pt x="506" y="268"/>
                  </a:cubicBezTo>
                  <a:cubicBezTo>
                    <a:pt x="573" y="268"/>
                    <a:pt x="627" y="323"/>
                    <a:pt x="627" y="389"/>
                  </a:cubicBezTo>
                  <a:cubicBezTo>
                    <a:pt x="627" y="456"/>
                    <a:pt x="573" y="510"/>
                    <a:pt x="506" y="510"/>
                  </a:cubicBezTo>
                  <a:lnTo>
                    <a:pt x="417" y="5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3CA692A-9B51-4614-9C42-35C3869E50BF}"/>
                </a:ext>
              </a:extLst>
            </p:cNvPr>
            <p:cNvGrpSpPr/>
            <p:nvPr/>
          </p:nvGrpSpPr>
          <p:grpSpPr>
            <a:xfrm rot="3356753">
              <a:off x="1999990" y="1935820"/>
              <a:ext cx="273934" cy="486495"/>
              <a:chOff x="2513013" y="482601"/>
              <a:chExt cx="2324100" cy="4127500"/>
            </a:xfrm>
            <a:grpFill/>
          </p:grpSpPr>
          <p:sp>
            <p:nvSpPr>
              <p:cNvPr id="72" name="Freeform 5">
                <a:extLst>
                  <a:ext uri="{FF2B5EF4-FFF2-40B4-BE49-F238E27FC236}">
                    <a16:creationId xmlns:a16="http://schemas.microsoft.com/office/drawing/2014/main" id="{001A3140-7624-4551-AB91-8EAB2EB48D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3013" y="482601"/>
                <a:ext cx="2324100" cy="4127500"/>
              </a:xfrm>
              <a:custGeom>
                <a:avLst/>
                <a:gdLst>
                  <a:gd name="T0" fmla="*/ 238 w 279"/>
                  <a:gd name="T1" fmla="*/ 25 h 498"/>
                  <a:gd name="T2" fmla="*/ 206 w 279"/>
                  <a:gd name="T3" fmla="*/ 1 h 498"/>
                  <a:gd name="T4" fmla="*/ 202 w 279"/>
                  <a:gd name="T5" fmla="*/ 1 h 498"/>
                  <a:gd name="T6" fmla="*/ 200 w 279"/>
                  <a:gd name="T7" fmla="*/ 5 h 498"/>
                  <a:gd name="T8" fmla="*/ 199 w 279"/>
                  <a:gd name="T9" fmla="*/ 107 h 498"/>
                  <a:gd name="T10" fmla="*/ 139 w 279"/>
                  <a:gd name="T11" fmla="*/ 138 h 498"/>
                  <a:gd name="T12" fmla="*/ 79 w 279"/>
                  <a:gd name="T13" fmla="*/ 107 h 498"/>
                  <a:gd name="T14" fmla="*/ 79 w 279"/>
                  <a:gd name="T15" fmla="*/ 5 h 498"/>
                  <a:gd name="T16" fmla="*/ 77 w 279"/>
                  <a:gd name="T17" fmla="*/ 1 h 498"/>
                  <a:gd name="T18" fmla="*/ 73 w 279"/>
                  <a:gd name="T19" fmla="*/ 1 h 498"/>
                  <a:gd name="T20" fmla="*/ 40 w 279"/>
                  <a:gd name="T21" fmla="*/ 25 h 498"/>
                  <a:gd name="T22" fmla="*/ 0 w 279"/>
                  <a:gd name="T23" fmla="*/ 123 h 498"/>
                  <a:gd name="T24" fmla="*/ 75 w 279"/>
                  <a:gd name="T25" fmla="*/ 238 h 498"/>
                  <a:gd name="T26" fmla="*/ 75 w 279"/>
                  <a:gd name="T27" fmla="*/ 424 h 498"/>
                  <a:gd name="T28" fmla="*/ 139 w 279"/>
                  <a:gd name="T29" fmla="*/ 498 h 498"/>
                  <a:gd name="T30" fmla="*/ 139 w 279"/>
                  <a:gd name="T31" fmla="*/ 498 h 498"/>
                  <a:gd name="T32" fmla="*/ 139 w 279"/>
                  <a:gd name="T33" fmla="*/ 498 h 498"/>
                  <a:gd name="T34" fmla="*/ 203 w 279"/>
                  <a:gd name="T35" fmla="*/ 424 h 498"/>
                  <a:gd name="T36" fmla="*/ 203 w 279"/>
                  <a:gd name="T37" fmla="*/ 238 h 498"/>
                  <a:gd name="T38" fmla="*/ 278 w 279"/>
                  <a:gd name="T39" fmla="*/ 123 h 498"/>
                  <a:gd name="T40" fmla="*/ 238 w 279"/>
                  <a:gd name="T41" fmla="*/ 25 h 498"/>
                  <a:gd name="T42" fmla="*/ 197 w 279"/>
                  <a:gd name="T43" fmla="*/ 232 h 498"/>
                  <a:gd name="T44" fmla="*/ 195 w 279"/>
                  <a:gd name="T45" fmla="*/ 236 h 498"/>
                  <a:gd name="T46" fmla="*/ 195 w 279"/>
                  <a:gd name="T47" fmla="*/ 424 h 498"/>
                  <a:gd name="T48" fmla="*/ 139 w 279"/>
                  <a:gd name="T49" fmla="*/ 489 h 498"/>
                  <a:gd name="T50" fmla="*/ 139 w 279"/>
                  <a:gd name="T51" fmla="*/ 489 h 498"/>
                  <a:gd name="T52" fmla="*/ 139 w 279"/>
                  <a:gd name="T53" fmla="*/ 489 h 498"/>
                  <a:gd name="T54" fmla="*/ 84 w 279"/>
                  <a:gd name="T55" fmla="*/ 424 h 498"/>
                  <a:gd name="T56" fmla="*/ 84 w 279"/>
                  <a:gd name="T57" fmla="*/ 236 h 498"/>
                  <a:gd name="T58" fmla="*/ 82 w 279"/>
                  <a:gd name="T59" fmla="*/ 232 h 498"/>
                  <a:gd name="T60" fmla="*/ 8 w 279"/>
                  <a:gd name="T61" fmla="*/ 123 h 498"/>
                  <a:gd name="T62" fmla="*/ 46 w 279"/>
                  <a:gd name="T63" fmla="*/ 31 h 498"/>
                  <a:gd name="T64" fmla="*/ 70 w 279"/>
                  <a:gd name="T65" fmla="*/ 12 h 498"/>
                  <a:gd name="T66" fmla="*/ 71 w 279"/>
                  <a:gd name="T67" fmla="*/ 110 h 498"/>
                  <a:gd name="T68" fmla="*/ 73 w 279"/>
                  <a:gd name="T69" fmla="*/ 113 h 498"/>
                  <a:gd name="T70" fmla="*/ 137 w 279"/>
                  <a:gd name="T71" fmla="*/ 147 h 498"/>
                  <a:gd name="T72" fmla="*/ 139 w 279"/>
                  <a:gd name="T73" fmla="*/ 147 h 498"/>
                  <a:gd name="T74" fmla="*/ 141 w 279"/>
                  <a:gd name="T75" fmla="*/ 147 h 498"/>
                  <a:gd name="T76" fmla="*/ 206 w 279"/>
                  <a:gd name="T77" fmla="*/ 113 h 498"/>
                  <a:gd name="T78" fmla="*/ 208 w 279"/>
                  <a:gd name="T79" fmla="*/ 110 h 498"/>
                  <a:gd name="T80" fmla="*/ 208 w 279"/>
                  <a:gd name="T81" fmla="*/ 12 h 498"/>
                  <a:gd name="T82" fmla="*/ 232 w 279"/>
                  <a:gd name="T83" fmla="*/ 31 h 498"/>
                  <a:gd name="T84" fmla="*/ 270 w 279"/>
                  <a:gd name="T85" fmla="*/ 123 h 498"/>
                  <a:gd name="T86" fmla="*/ 197 w 279"/>
                  <a:gd name="T87" fmla="*/ 232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498">
                    <a:moveTo>
                      <a:pt x="238" y="25"/>
                    </a:moveTo>
                    <a:cubicBezTo>
                      <a:pt x="229" y="15"/>
                      <a:pt x="218" y="7"/>
                      <a:pt x="206" y="1"/>
                    </a:cubicBezTo>
                    <a:cubicBezTo>
                      <a:pt x="205" y="0"/>
                      <a:pt x="203" y="0"/>
                      <a:pt x="202" y="1"/>
                    </a:cubicBezTo>
                    <a:cubicBezTo>
                      <a:pt x="200" y="2"/>
                      <a:pt x="200" y="3"/>
                      <a:pt x="200" y="5"/>
                    </a:cubicBezTo>
                    <a:cubicBezTo>
                      <a:pt x="199" y="107"/>
                      <a:pt x="199" y="107"/>
                      <a:pt x="199" y="107"/>
                    </a:cubicBezTo>
                    <a:cubicBezTo>
                      <a:pt x="139" y="138"/>
                      <a:pt x="139" y="138"/>
                      <a:pt x="139" y="138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3"/>
                      <a:pt x="78" y="2"/>
                      <a:pt x="77" y="1"/>
                    </a:cubicBezTo>
                    <a:cubicBezTo>
                      <a:pt x="75" y="0"/>
                      <a:pt x="74" y="0"/>
                      <a:pt x="73" y="1"/>
                    </a:cubicBezTo>
                    <a:cubicBezTo>
                      <a:pt x="61" y="7"/>
                      <a:pt x="50" y="15"/>
                      <a:pt x="40" y="25"/>
                    </a:cubicBezTo>
                    <a:cubicBezTo>
                      <a:pt x="14" y="51"/>
                      <a:pt x="0" y="86"/>
                      <a:pt x="0" y="123"/>
                    </a:cubicBezTo>
                    <a:cubicBezTo>
                      <a:pt x="0" y="171"/>
                      <a:pt x="38" y="213"/>
                      <a:pt x="75" y="238"/>
                    </a:cubicBezTo>
                    <a:cubicBezTo>
                      <a:pt x="75" y="424"/>
                      <a:pt x="75" y="424"/>
                      <a:pt x="75" y="424"/>
                    </a:cubicBezTo>
                    <a:cubicBezTo>
                      <a:pt x="75" y="468"/>
                      <a:pt x="101" y="498"/>
                      <a:pt x="139" y="498"/>
                    </a:cubicBezTo>
                    <a:cubicBezTo>
                      <a:pt x="139" y="498"/>
                      <a:pt x="139" y="498"/>
                      <a:pt x="139" y="498"/>
                    </a:cubicBezTo>
                    <a:cubicBezTo>
                      <a:pt x="139" y="498"/>
                      <a:pt x="139" y="498"/>
                      <a:pt x="139" y="498"/>
                    </a:cubicBezTo>
                    <a:cubicBezTo>
                      <a:pt x="177" y="498"/>
                      <a:pt x="203" y="468"/>
                      <a:pt x="203" y="424"/>
                    </a:cubicBezTo>
                    <a:cubicBezTo>
                      <a:pt x="203" y="238"/>
                      <a:pt x="203" y="238"/>
                      <a:pt x="203" y="238"/>
                    </a:cubicBezTo>
                    <a:cubicBezTo>
                      <a:pt x="240" y="213"/>
                      <a:pt x="278" y="171"/>
                      <a:pt x="278" y="123"/>
                    </a:cubicBezTo>
                    <a:cubicBezTo>
                      <a:pt x="279" y="86"/>
                      <a:pt x="264" y="51"/>
                      <a:pt x="238" y="25"/>
                    </a:cubicBezTo>
                    <a:close/>
                    <a:moveTo>
                      <a:pt x="197" y="232"/>
                    </a:moveTo>
                    <a:cubicBezTo>
                      <a:pt x="196" y="233"/>
                      <a:pt x="195" y="234"/>
                      <a:pt x="195" y="236"/>
                    </a:cubicBezTo>
                    <a:cubicBezTo>
                      <a:pt x="195" y="424"/>
                      <a:pt x="195" y="424"/>
                      <a:pt x="195" y="424"/>
                    </a:cubicBezTo>
                    <a:cubicBezTo>
                      <a:pt x="195" y="464"/>
                      <a:pt x="173" y="489"/>
                      <a:pt x="139" y="489"/>
                    </a:cubicBezTo>
                    <a:cubicBezTo>
                      <a:pt x="139" y="489"/>
                      <a:pt x="139" y="489"/>
                      <a:pt x="139" y="489"/>
                    </a:cubicBezTo>
                    <a:cubicBezTo>
                      <a:pt x="139" y="489"/>
                      <a:pt x="139" y="489"/>
                      <a:pt x="139" y="489"/>
                    </a:cubicBezTo>
                    <a:cubicBezTo>
                      <a:pt x="106" y="489"/>
                      <a:pt x="84" y="464"/>
                      <a:pt x="84" y="424"/>
                    </a:cubicBezTo>
                    <a:cubicBezTo>
                      <a:pt x="84" y="236"/>
                      <a:pt x="84" y="236"/>
                      <a:pt x="84" y="236"/>
                    </a:cubicBezTo>
                    <a:cubicBezTo>
                      <a:pt x="84" y="234"/>
                      <a:pt x="83" y="233"/>
                      <a:pt x="82" y="232"/>
                    </a:cubicBezTo>
                    <a:cubicBezTo>
                      <a:pt x="46" y="209"/>
                      <a:pt x="9" y="168"/>
                      <a:pt x="8" y="123"/>
                    </a:cubicBezTo>
                    <a:cubicBezTo>
                      <a:pt x="8" y="88"/>
                      <a:pt x="22" y="56"/>
                      <a:pt x="46" y="31"/>
                    </a:cubicBezTo>
                    <a:cubicBezTo>
                      <a:pt x="54" y="24"/>
                      <a:pt x="62" y="17"/>
                      <a:pt x="70" y="12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1" y="111"/>
                      <a:pt x="71" y="113"/>
                      <a:pt x="73" y="113"/>
                    </a:cubicBez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38" y="147"/>
                      <a:pt x="138" y="147"/>
                      <a:pt x="139" y="147"/>
                    </a:cubicBezTo>
                    <a:cubicBezTo>
                      <a:pt x="140" y="147"/>
                      <a:pt x="141" y="147"/>
                      <a:pt x="141" y="14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7" y="113"/>
                      <a:pt x="208" y="111"/>
                      <a:pt x="208" y="110"/>
                    </a:cubicBezTo>
                    <a:cubicBezTo>
                      <a:pt x="208" y="12"/>
                      <a:pt x="208" y="12"/>
                      <a:pt x="208" y="12"/>
                    </a:cubicBezTo>
                    <a:cubicBezTo>
                      <a:pt x="217" y="17"/>
                      <a:pt x="225" y="24"/>
                      <a:pt x="232" y="31"/>
                    </a:cubicBezTo>
                    <a:cubicBezTo>
                      <a:pt x="257" y="56"/>
                      <a:pt x="270" y="88"/>
                      <a:pt x="270" y="123"/>
                    </a:cubicBezTo>
                    <a:cubicBezTo>
                      <a:pt x="270" y="168"/>
                      <a:pt x="232" y="209"/>
                      <a:pt x="197" y="2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7138476F-A310-4F8B-9FD3-44EE92D58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4375" y="590551"/>
                <a:ext cx="849313" cy="962025"/>
              </a:xfrm>
              <a:custGeom>
                <a:avLst/>
                <a:gdLst>
                  <a:gd name="T0" fmla="*/ 2 w 102"/>
                  <a:gd name="T1" fmla="*/ 89 h 116"/>
                  <a:gd name="T2" fmla="*/ 49 w 102"/>
                  <a:gd name="T3" fmla="*/ 116 h 116"/>
                  <a:gd name="T4" fmla="*/ 51 w 102"/>
                  <a:gd name="T5" fmla="*/ 116 h 116"/>
                  <a:gd name="T6" fmla="*/ 53 w 102"/>
                  <a:gd name="T7" fmla="*/ 116 h 116"/>
                  <a:gd name="T8" fmla="*/ 100 w 102"/>
                  <a:gd name="T9" fmla="*/ 89 h 116"/>
                  <a:gd name="T10" fmla="*/ 102 w 102"/>
                  <a:gd name="T11" fmla="*/ 85 h 116"/>
                  <a:gd name="T12" fmla="*/ 102 w 102"/>
                  <a:gd name="T13" fmla="*/ 31 h 116"/>
                  <a:gd name="T14" fmla="*/ 100 w 102"/>
                  <a:gd name="T15" fmla="*/ 27 h 116"/>
                  <a:gd name="T16" fmla="*/ 53 w 102"/>
                  <a:gd name="T17" fmla="*/ 0 h 116"/>
                  <a:gd name="T18" fmla="*/ 49 w 102"/>
                  <a:gd name="T19" fmla="*/ 0 h 116"/>
                  <a:gd name="T20" fmla="*/ 2 w 102"/>
                  <a:gd name="T21" fmla="*/ 27 h 116"/>
                  <a:gd name="T22" fmla="*/ 0 w 102"/>
                  <a:gd name="T23" fmla="*/ 31 h 116"/>
                  <a:gd name="T24" fmla="*/ 0 w 102"/>
                  <a:gd name="T25" fmla="*/ 85 h 116"/>
                  <a:gd name="T26" fmla="*/ 2 w 102"/>
                  <a:gd name="T27" fmla="*/ 89 h 116"/>
                  <a:gd name="T28" fmla="*/ 9 w 102"/>
                  <a:gd name="T29" fmla="*/ 33 h 116"/>
                  <a:gd name="T30" fmla="*/ 51 w 102"/>
                  <a:gd name="T31" fmla="*/ 9 h 116"/>
                  <a:gd name="T32" fmla="*/ 93 w 102"/>
                  <a:gd name="T33" fmla="*/ 34 h 116"/>
                  <a:gd name="T34" fmla="*/ 93 w 102"/>
                  <a:gd name="T35" fmla="*/ 83 h 116"/>
                  <a:gd name="T36" fmla="*/ 51 w 102"/>
                  <a:gd name="T37" fmla="*/ 107 h 116"/>
                  <a:gd name="T38" fmla="*/ 9 w 102"/>
                  <a:gd name="T39" fmla="*/ 82 h 116"/>
                  <a:gd name="T40" fmla="*/ 9 w 102"/>
                  <a:gd name="T41" fmla="*/ 3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116">
                    <a:moveTo>
                      <a:pt x="2" y="89"/>
                    </a:moveTo>
                    <a:cubicBezTo>
                      <a:pt x="49" y="116"/>
                      <a:pt x="49" y="116"/>
                      <a:pt x="49" y="116"/>
                    </a:cubicBezTo>
                    <a:cubicBezTo>
                      <a:pt x="49" y="116"/>
                      <a:pt x="50" y="116"/>
                      <a:pt x="51" y="116"/>
                    </a:cubicBezTo>
                    <a:cubicBezTo>
                      <a:pt x="52" y="116"/>
                      <a:pt x="52" y="116"/>
                      <a:pt x="53" y="116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1" y="88"/>
                      <a:pt x="102" y="87"/>
                      <a:pt x="102" y="85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0"/>
                      <a:pt x="101" y="28"/>
                      <a:pt x="100" y="27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0" y="0"/>
                      <a:pt x="49" y="0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0" y="29"/>
                      <a:pt x="0" y="31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1" y="88"/>
                      <a:pt x="2" y="89"/>
                    </a:cubicBezTo>
                    <a:close/>
                    <a:moveTo>
                      <a:pt x="9" y="33"/>
                    </a:moveTo>
                    <a:cubicBezTo>
                      <a:pt x="51" y="9"/>
                      <a:pt x="51" y="9"/>
                      <a:pt x="51" y="9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9" y="82"/>
                      <a:pt x="9" y="82"/>
                      <a:pt x="9" y="82"/>
                    </a:cubicBezTo>
                    <a:lnTo>
                      <a:pt x="9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">
                <a:extLst>
                  <a:ext uri="{FF2B5EF4-FFF2-40B4-BE49-F238E27FC236}">
                    <a16:creationId xmlns:a16="http://schemas.microsoft.com/office/drawing/2014/main" id="{AA0FBAD9-64E3-4D4D-B5D5-9C366A14B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1863" y="863601"/>
                <a:ext cx="415925" cy="414338"/>
              </a:xfrm>
              <a:custGeom>
                <a:avLst/>
                <a:gdLst>
                  <a:gd name="T0" fmla="*/ 50 w 50"/>
                  <a:gd name="T1" fmla="*/ 25 h 50"/>
                  <a:gd name="T2" fmla="*/ 25 w 50"/>
                  <a:gd name="T3" fmla="*/ 0 h 50"/>
                  <a:gd name="T4" fmla="*/ 25 w 50"/>
                  <a:gd name="T5" fmla="*/ 0 h 50"/>
                  <a:gd name="T6" fmla="*/ 0 w 50"/>
                  <a:gd name="T7" fmla="*/ 25 h 50"/>
                  <a:gd name="T8" fmla="*/ 25 w 50"/>
                  <a:gd name="T9" fmla="*/ 50 h 50"/>
                  <a:gd name="T10" fmla="*/ 50 w 50"/>
                  <a:gd name="T11" fmla="*/ 25 h 50"/>
                  <a:gd name="T12" fmla="*/ 9 w 50"/>
                  <a:gd name="T13" fmla="*/ 25 h 50"/>
                  <a:gd name="T14" fmla="*/ 25 w 50"/>
                  <a:gd name="T15" fmla="*/ 9 h 50"/>
                  <a:gd name="T16" fmla="*/ 25 w 50"/>
                  <a:gd name="T17" fmla="*/ 9 h 50"/>
                  <a:gd name="T18" fmla="*/ 41 w 50"/>
                  <a:gd name="T19" fmla="*/ 25 h 50"/>
                  <a:gd name="T20" fmla="*/ 25 w 50"/>
                  <a:gd name="T21" fmla="*/ 41 h 50"/>
                  <a:gd name="T22" fmla="*/ 9 w 50"/>
                  <a:gd name="T2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11"/>
                      <a:pt x="39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lose/>
                    <a:moveTo>
                      <a:pt x="9" y="25"/>
                    </a:moveTo>
                    <a:cubicBezTo>
                      <a:pt x="9" y="16"/>
                      <a:pt x="16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34" y="9"/>
                      <a:pt x="41" y="16"/>
                      <a:pt x="41" y="25"/>
                    </a:cubicBezTo>
                    <a:cubicBezTo>
                      <a:pt x="41" y="34"/>
                      <a:pt x="34" y="41"/>
                      <a:pt x="25" y="41"/>
                    </a:cubicBezTo>
                    <a:cubicBezTo>
                      <a:pt x="16" y="41"/>
                      <a:pt x="9" y="34"/>
                      <a:pt x="9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id="{786ED917-7262-4B9C-8ABA-C222F8E069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2338" y="2339976"/>
                <a:ext cx="425450" cy="1814513"/>
              </a:xfrm>
              <a:custGeom>
                <a:avLst/>
                <a:gdLst>
                  <a:gd name="T0" fmla="*/ 43 w 51"/>
                  <a:gd name="T1" fmla="*/ 5 h 219"/>
                  <a:gd name="T2" fmla="*/ 26 w 51"/>
                  <a:gd name="T3" fmla="*/ 0 h 219"/>
                  <a:gd name="T4" fmla="*/ 0 w 51"/>
                  <a:gd name="T5" fmla="*/ 20 h 219"/>
                  <a:gd name="T6" fmla="*/ 0 w 51"/>
                  <a:gd name="T7" fmla="*/ 198 h 219"/>
                  <a:gd name="T8" fmla="*/ 25 w 51"/>
                  <a:gd name="T9" fmla="*/ 219 h 219"/>
                  <a:gd name="T10" fmla="*/ 25 w 51"/>
                  <a:gd name="T11" fmla="*/ 219 h 219"/>
                  <a:gd name="T12" fmla="*/ 51 w 51"/>
                  <a:gd name="T13" fmla="*/ 199 h 219"/>
                  <a:gd name="T14" fmla="*/ 51 w 51"/>
                  <a:gd name="T15" fmla="*/ 20 h 219"/>
                  <a:gd name="T16" fmla="*/ 43 w 51"/>
                  <a:gd name="T17" fmla="*/ 5 h 219"/>
                  <a:gd name="T18" fmla="*/ 42 w 51"/>
                  <a:gd name="T19" fmla="*/ 199 h 219"/>
                  <a:gd name="T20" fmla="*/ 25 w 51"/>
                  <a:gd name="T21" fmla="*/ 211 h 219"/>
                  <a:gd name="T22" fmla="*/ 25 w 51"/>
                  <a:gd name="T23" fmla="*/ 211 h 219"/>
                  <a:gd name="T24" fmla="*/ 8 w 51"/>
                  <a:gd name="T25" fmla="*/ 198 h 219"/>
                  <a:gd name="T26" fmla="*/ 9 w 51"/>
                  <a:gd name="T27" fmla="*/ 20 h 219"/>
                  <a:gd name="T28" fmla="*/ 26 w 51"/>
                  <a:gd name="T29" fmla="*/ 8 h 219"/>
                  <a:gd name="T30" fmla="*/ 38 w 51"/>
                  <a:gd name="T31" fmla="*/ 12 h 219"/>
                  <a:gd name="T32" fmla="*/ 43 w 51"/>
                  <a:gd name="T33" fmla="*/ 20 h 219"/>
                  <a:gd name="T34" fmla="*/ 42 w 51"/>
                  <a:gd name="T35" fmla="*/ 19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19">
                    <a:moveTo>
                      <a:pt x="43" y="5"/>
                    </a:moveTo>
                    <a:cubicBezTo>
                      <a:pt x="39" y="2"/>
                      <a:pt x="32" y="0"/>
                      <a:pt x="26" y="0"/>
                    </a:cubicBezTo>
                    <a:cubicBezTo>
                      <a:pt x="12" y="0"/>
                      <a:pt x="0" y="9"/>
                      <a:pt x="0" y="20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210"/>
                      <a:pt x="11" y="219"/>
                      <a:pt x="25" y="219"/>
                    </a:cubicBezTo>
                    <a:cubicBezTo>
                      <a:pt x="25" y="219"/>
                      <a:pt x="25" y="219"/>
                      <a:pt x="25" y="219"/>
                    </a:cubicBezTo>
                    <a:cubicBezTo>
                      <a:pt x="39" y="219"/>
                      <a:pt x="51" y="210"/>
                      <a:pt x="51" y="19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15"/>
                      <a:pt x="48" y="9"/>
                      <a:pt x="43" y="5"/>
                    </a:cubicBezTo>
                    <a:close/>
                    <a:moveTo>
                      <a:pt x="42" y="199"/>
                    </a:moveTo>
                    <a:cubicBezTo>
                      <a:pt x="42" y="205"/>
                      <a:pt x="35" y="211"/>
                      <a:pt x="25" y="211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16" y="211"/>
                      <a:pt x="8" y="205"/>
                      <a:pt x="8" y="198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4"/>
                      <a:pt x="16" y="8"/>
                      <a:pt x="26" y="8"/>
                    </a:cubicBezTo>
                    <a:cubicBezTo>
                      <a:pt x="30" y="8"/>
                      <a:pt x="35" y="10"/>
                      <a:pt x="38" y="12"/>
                    </a:cubicBezTo>
                    <a:cubicBezTo>
                      <a:pt x="41" y="14"/>
                      <a:pt x="43" y="17"/>
                      <a:pt x="43" y="20"/>
                    </a:cubicBezTo>
                    <a:lnTo>
                      <a:pt x="4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26E24CC-BDE6-4631-BDE5-D0E91750D5F3}"/>
                </a:ext>
              </a:extLst>
            </p:cNvPr>
            <p:cNvGrpSpPr/>
            <p:nvPr/>
          </p:nvGrpSpPr>
          <p:grpSpPr>
            <a:xfrm rot="19664106">
              <a:off x="1972630" y="2556531"/>
              <a:ext cx="369580" cy="484456"/>
              <a:chOff x="962995" y="2578400"/>
              <a:chExt cx="889854" cy="1166447"/>
            </a:xfrm>
            <a:grpFill/>
          </p:grpSpPr>
          <p:sp>
            <p:nvSpPr>
              <p:cNvPr id="63" name="Freeform 131">
                <a:extLst>
                  <a:ext uri="{FF2B5EF4-FFF2-40B4-BE49-F238E27FC236}">
                    <a16:creationId xmlns:a16="http://schemas.microsoft.com/office/drawing/2014/main" id="{D2DF3FBB-715D-4ADB-BEFF-A48552AE3E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593">
                <a:off x="1644610" y="2641175"/>
                <a:ext cx="22071" cy="198624"/>
              </a:xfrm>
              <a:custGeom>
                <a:avLst/>
                <a:gdLst>
                  <a:gd name="T0" fmla="*/ 4 w 8"/>
                  <a:gd name="T1" fmla="*/ 71 h 71"/>
                  <a:gd name="T2" fmla="*/ 8 w 8"/>
                  <a:gd name="T3" fmla="*/ 67 h 71"/>
                  <a:gd name="T4" fmla="*/ 8 w 8"/>
                  <a:gd name="T5" fmla="*/ 5 h 71"/>
                  <a:gd name="T6" fmla="*/ 4 w 8"/>
                  <a:gd name="T7" fmla="*/ 0 h 71"/>
                  <a:gd name="T8" fmla="*/ 0 w 8"/>
                  <a:gd name="T9" fmla="*/ 5 h 71"/>
                  <a:gd name="T10" fmla="*/ 0 w 8"/>
                  <a:gd name="T11" fmla="*/ 67 h 71"/>
                  <a:gd name="T12" fmla="*/ 4 w 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1">
                    <a:moveTo>
                      <a:pt x="4" y="71"/>
                    </a:moveTo>
                    <a:cubicBezTo>
                      <a:pt x="6" y="71"/>
                      <a:pt x="8" y="69"/>
                      <a:pt x="8" y="6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9"/>
                      <a:pt x="2" y="71"/>
                      <a:pt x="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32">
                <a:extLst>
                  <a:ext uri="{FF2B5EF4-FFF2-40B4-BE49-F238E27FC236}">
                    <a16:creationId xmlns:a16="http://schemas.microsoft.com/office/drawing/2014/main" id="{F90E5E7A-474E-4F4A-BD41-6FC5959D6D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593">
                <a:off x="1414116" y="2578400"/>
                <a:ext cx="101520" cy="185381"/>
              </a:xfrm>
              <a:custGeom>
                <a:avLst/>
                <a:gdLst>
                  <a:gd name="T0" fmla="*/ 27 w 36"/>
                  <a:gd name="T1" fmla="*/ 63 h 66"/>
                  <a:gd name="T2" fmla="*/ 31 w 36"/>
                  <a:gd name="T3" fmla="*/ 66 h 66"/>
                  <a:gd name="T4" fmla="*/ 33 w 36"/>
                  <a:gd name="T5" fmla="*/ 66 h 66"/>
                  <a:gd name="T6" fmla="*/ 35 w 36"/>
                  <a:gd name="T7" fmla="*/ 60 h 66"/>
                  <a:gd name="T8" fmla="*/ 9 w 36"/>
                  <a:gd name="T9" fmla="*/ 3 h 66"/>
                  <a:gd name="T10" fmla="*/ 3 w 36"/>
                  <a:gd name="T11" fmla="*/ 1 h 66"/>
                  <a:gd name="T12" fmla="*/ 1 w 36"/>
                  <a:gd name="T13" fmla="*/ 7 h 66"/>
                  <a:gd name="T14" fmla="*/ 27 w 36"/>
                  <a:gd name="T15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66">
                    <a:moveTo>
                      <a:pt x="27" y="63"/>
                    </a:moveTo>
                    <a:cubicBezTo>
                      <a:pt x="28" y="65"/>
                      <a:pt x="30" y="66"/>
                      <a:pt x="31" y="66"/>
                    </a:cubicBezTo>
                    <a:cubicBezTo>
                      <a:pt x="32" y="66"/>
                      <a:pt x="32" y="66"/>
                      <a:pt x="33" y="66"/>
                    </a:cubicBezTo>
                    <a:cubicBezTo>
                      <a:pt x="35" y="65"/>
                      <a:pt x="36" y="62"/>
                      <a:pt x="35" y="6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27" y="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33">
                <a:extLst>
                  <a:ext uri="{FF2B5EF4-FFF2-40B4-BE49-F238E27FC236}">
                    <a16:creationId xmlns:a16="http://schemas.microsoft.com/office/drawing/2014/main" id="{DB7F54BE-D589-4B42-AAF1-0F7622ACE09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593">
                <a:off x="1751329" y="2788378"/>
                <a:ext cx="101520" cy="185381"/>
              </a:xfrm>
              <a:custGeom>
                <a:avLst/>
                <a:gdLst>
                  <a:gd name="T0" fmla="*/ 3 w 36"/>
                  <a:gd name="T1" fmla="*/ 66 h 66"/>
                  <a:gd name="T2" fmla="*/ 5 w 36"/>
                  <a:gd name="T3" fmla="*/ 66 h 66"/>
                  <a:gd name="T4" fmla="*/ 9 w 36"/>
                  <a:gd name="T5" fmla="*/ 63 h 66"/>
                  <a:gd name="T6" fmla="*/ 35 w 36"/>
                  <a:gd name="T7" fmla="*/ 7 h 66"/>
                  <a:gd name="T8" fmla="*/ 33 w 36"/>
                  <a:gd name="T9" fmla="*/ 1 h 66"/>
                  <a:gd name="T10" fmla="*/ 27 w 36"/>
                  <a:gd name="T11" fmla="*/ 3 h 66"/>
                  <a:gd name="T12" fmla="*/ 1 w 36"/>
                  <a:gd name="T13" fmla="*/ 60 h 66"/>
                  <a:gd name="T14" fmla="*/ 3 w 36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66">
                    <a:moveTo>
                      <a:pt x="3" y="66"/>
                    </a:moveTo>
                    <a:cubicBezTo>
                      <a:pt x="4" y="66"/>
                      <a:pt x="4" y="66"/>
                      <a:pt x="5" y="66"/>
                    </a:cubicBezTo>
                    <a:cubicBezTo>
                      <a:pt x="7" y="66"/>
                      <a:pt x="8" y="65"/>
                      <a:pt x="9" y="6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6" y="5"/>
                      <a:pt x="35" y="2"/>
                      <a:pt x="33" y="1"/>
                    </a:cubicBezTo>
                    <a:cubicBezTo>
                      <a:pt x="31" y="0"/>
                      <a:pt x="28" y="1"/>
                      <a:pt x="27" y="3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2"/>
                      <a:pt x="1" y="65"/>
                      <a:pt x="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34">
                <a:extLst>
                  <a:ext uri="{FF2B5EF4-FFF2-40B4-BE49-F238E27FC236}">
                    <a16:creationId xmlns:a16="http://schemas.microsoft.com/office/drawing/2014/main" id="{61221B7C-E511-4BEF-9EDA-19010A3FBE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593">
                <a:off x="1023655" y="3526774"/>
                <a:ext cx="278073" cy="44138"/>
              </a:xfrm>
              <a:custGeom>
                <a:avLst/>
                <a:gdLst>
                  <a:gd name="T0" fmla="*/ 95 w 99"/>
                  <a:gd name="T1" fmla="*/ 1 h 16"/>
                  <a:gd name="T2" fmla="*/ 4 w 99"/>
                  <a:gd name="T3" fmla="*/ 8 h 16"/>
                  <a:gd name="T4" fmla="*/ 0 w 99"/>
                  <a:gd name="T5" fmla="*/ 12 h 16"/>
                  <a:gd name="T6" fmla="*/ 4 w 99"/>
                  <a:gd name="T7" fmla="*/ 16 h 16"/>
                  <a:gd name="T8" fmla="*/ 5 w 99"/>
                  <a:gd name="T9" fmla="*/ 16 h 16"/>
                  <a:gd name="T10" fmla="*/ 95 w 99"/>
                  <a:gd name="T11" fmla="*/ 9 h 16"/>
                  <a:gd name="T12" fmla="*/ 99 w 99"/>
                  <a:gd name="T13" fmla="*/ 5 h 16"/>
                  <a:gd name="T14" fmla="*/ 95 w 99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6">
                    <a:moveTo>
                      <a:pt x="95" y="1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8" y="9"/>
                      <a:pt x="99" y="7"/>
                      <a:pt x="99" y="5"/>
                    </a:cubicBezTo>
                    <a:cubicBezTo>
                      <a:pt x="99" y="2"/>
                      <a:pt x="97" y="0"/>
                      <a:pt x="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35">
                <a:extLst>
                  <a:ext uri="{FF2B5EF4-FFF2-40B4-BE49-F238E27FC236}">
                    <a16:creationId xmlns:a16="http://schemas.microsoft.com/office/drawing/2014/main" id="{DE29B630-8129-4D09-87B2-5F0FEDB58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593">
                <a:off x="1002658" y="3560494"/>
                <a:ext cx="278073" cy="44138"/>
              </a:xfrm>
              <a:custGeom>
                <a:avLst/>
                <a:gdLst>
                  <a:gd name="T0" fmla="*/ 95 w 99"/>
                  <a:gd name="T1" fmla="*/ 0 h 16"/>
                  <a:gd name="T2" fmla="*/ 4 w 99"/>
                  <a:gd name="T3" fmla="*/ 7 h 16"/>
                  <a:gd name="T4" fmla="*/ 0 w 99"/>
                  <a:gd name="T5" fmla="*/ 12 h 16"/>
                  <a:gd name="T6" fmla="*/ 4 w 99"/>
                  <a:gd name="T7" fmla="*/ 16 h 16"/>
                  <a:gd name="T8" fmla="*/ 5 w 99"/>
                  <a:gd name="T9" fmla="*/ 16 h 16"/>
                  <a:gd name="T10" fmla="*/ 95 w 99"/>
                  <a:gd name="T11" fmla="*/ 9 h 16"/>
                  <a:gd name="T12" fmla="*/ 99 w 99"/>
                  <a:gd name="T13" fmla="*/ 4 h 16"/>
                  <a:gd name="T14" fmla="*/ 95 w 9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6">
                    <a:moveTo>
                      <a:pt x="95" y="0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8" y="8"/>
                      <a:pt x="99" y="6"/>
                      <a:pt x="99" y="4"/>
                    </a:cubicBezTo>
                    <a:cubicBezTo>
                      <a:pt x="99" y="2"/>
                      <a:pt x="97" y="0"/>
                      <a:pt x="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6">
                <a:extLst>
                  <a:ext uri="{FF2B5EF4-FFF2-40B4-BE49-F238E27FC236}">
                    <a16:creationId xmlns:a16="http://schemas.microsoft.com/office/drawing/2014/main" id="{C101E6E2-659F-47E8-B4D0-8876AFAC7A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593">
                <a:off x="983993" y="3590469"/>
                <a:ext cx="278073" cy="44138"/>
              </a:xfrm>
              <a:custGeom>
                <a:avLst/>
                <a:gdLst>
                  <a:gd name="T0" fmla="*/ 95 w 99"/>
                  <a:gd name="T1" fmla="*/ 1 h 16"/>
                  <a:gd name="T2" fmla="*/ 4 w 99"/>
                  <a:gd name="T3" fmla="*/ 8 h 16"/>
                  <a:gd name="T4" fmla="*/ 0 w 99"/>
                  <a:gd name="T5" fmla="*/ 12 h 16"/>
                  <a:gd name="T6" fmla="*/ 4 w 99"/>
                  <a:gd name="T7" fmla="*/ 16 h 16"/>
                  <a:gd name="T8" fmla="*/ 5 w 99"/>
                  <a:gd name="T9" fmla="*/ 16 h 16"/>
                  <a:gd name="T10" fmla="*/ 95 w 99"/>
                  <a:gd name="T11" fmla="*/ 9 h 16"/>
                  <a:gd name="T12" fmla="*/ 99 w 99"/>
                  <a:gd name="T13" fmla="*/ 5 h 16"/>
                  <a:gd name="T14" fmla="*/ 95 w 99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6">
                    <a:moveTo>
                      <a:pt x="95" y="1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8" y="9"/>
                      <a:pt x="99" y="7"/>
                      <a:pt x="99" y="5"/>
                    </a:cubicBezTo>
                    <a:cubicBezTo>
                      <a:pt x="99" y="2"/>
                      <a:pt x="97" y="0"/>
                      <a:pt x="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37">
                <a:extLst>
                  <a:ext uri="{FF2B5EF4-FFF2-40B4-BE49-F238E27FC236}">
                    <a16:creationId xmlns:a16="http://schemas.microsoft.com/office/drawing/2014/main" id="{96A03ECB-3C89-4FCE-8877-7AE844FB86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593">
                <a:off x="962995" y="3624191"/>
                <a:ext cx="278073" cy="44138"/>
              </a:xfrm>
              <a:custGeom>
                <a:avLst/>
                <a:gdLst>
                  <a:gd name="T0" fmla="*/ 95 w 99"/>
                  <a:gd name="T1" fmla="*/ 0 h 15"/>
                  <a:gd name="T2" fmla="*/ 4 w 99"/>
                  <a:gd name="T3" fmla="*/ 7 h 15"/>
                  <a:gd name="T4" fmla="*/ 0 w 99"/>
                  <a:gd name="T5" fmla="*/ 12 h 15"/>
                  <a:gd name="T6" fmla="*/ 4 w 99"/>
                  <a:gd name="T7" fmla="*/ 15 h 15"/>
                  <a:gd name="T8" fmla="*/ 5 w 99"/>
                  <a:gd name="T9" fmla="*/ 15 h 15"/>
                  <a:gd name="T10" fmla="*/ 95 w 99"/>
                  <a:gd name="T11" fmla="*/ 9 h 15"/>
                  <a:gd name="T12" fmla="*/ 99 w 99"/>
                  <a:gd name="T13" fmla="*/ 4 h 15"/>
                  <a:gd name="T14" fmla="*/ 95 w 9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5">
                    <a:moveTo>
                      <a:pt x="95" y="0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14"/>
                      <a:pt x="2" y="15"/>
                      <a:pt x="4" y="15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8" y="8"/>
                      <a:pt x="99" y="6"/>
                      <a:pt x="99" y="4"/>
                    </a:cubicBezTo>
                    <a:cubicBezTo>
                      <a:pt x="99" y="2"/>
                      <a:pt x="97" y="0"/>
                      <a:pt x="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138">
                <a:extLst>
                  <a:ext uri="{FF2B5EF4-FFF2-40B4-BE49-F238E27FC236}">
                    <a16:creationId xmlns:a16="http://schemas.microsoft.com/office/drawing/2014/main" id="{0F35024F-AE58-4B8B-90B1-7B966C6D0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4593">
                <a:off x="1072994" y="2813886"/>
                <a:ext cx="609109" cy="754767"/>
              </a:xfrm>
              <a:custGeom>
                <a:avLst/>
                <a:gdLst>
                  <a:gd name="T0" fmla="*/ 109 w 219"/>
                  <a:gd name="T1" fmla="*/ 0 h 269"/>
                  <a:gd name="T2" fmla="*/ 0 w 219"/>
                  <a:gd name="T3" fmla="*/ 109 h 269"/>
                  <a:gd name="T4" fmla="*/ 16 w 219"/>
                  <a:gd name="T5" fmla="*/ 165 h 269"/>
                  <a:gd name="T6" fmla="*/ 48 w 219"/>
                  <a:gd name="T7" fmla="*/ 234 h 269"/>
                  <a:gd name="T8" fmla="*/ 63 w 219"/>
                  <a:gd name="T9" fmla="*/ 269 h 269"/>
                  <a:gd name="T10" fmla="*/ 155 w 219"/>
                  <a:gd name="T11" fmla="*/ 269 h 269"/>
                  <a:gd name="T12" fmla="*/ 171 w 219"/>
                  <a:gd name="T13" fmla="*/ 234 h 269"/>
                  <a:gd name="T14" fmla="*/ 203 w 219"/>
                  <a:gd name="T15" fmla="*/ 165 h 269"/>
                  <a:gd name="T16" fmla="*/ 219 w 219"/>
                  <a:gd name="T17" fmla="*/ 109 h 269"/>
                  <a:gd name="T18" fmla="*/ 109 w 219"/>
                  <a:gd name="T19" fmla="*/ 0 h 269"/>
                  <a:gd name="T20" fmla="*/ 196 w 219"/>
                  <a:gd name="T21" fmla="*/ 161 h 269"/>
                  <a:gd name="T22" fmla="*/ 162 w 219"/>
                  <a:gd name="T23" fmla="*/ 234 h 269"/>
                  <a:gd name="T24" fmla="*/ 155 w 219"/>
                  <a:gd name="T25" fmla="*/ 261 h 269"/>
                  <a:gd name="T26" fmla="*/ 63 w 219"/>
                  <a:gd name="T27" fmla="*/ 261 h 269"/>
                  <a:gd name="T28" fmla="*/ 57 w 219"/>
                  <a:gd name="T29" fmla="*/ 234 h 269"/>
                  <a:gd name="T30" fmla="*/ 23 w 219"/>
                  <a:gd name="T31" fmla="*/ 161 h 269"/>
                  <a:gd name="T32" fmla="*/ 9 w 219"/>
                  <a:gd name="T33" fmla="*/ 109 h 269"/>
                  <a:gd name="T34" fmla="*/ 109 w 219"/>
                  <a:gd name="T35" fmla="*/ 8 h 269"/>
                  <a:gd name="T36" fmla="*/ 210 w 219"/>
                  <a:gd name="T37" fmla="*/ 109 h 269"/>
                  <a:gd name="T38" fmla="*/ 196 w 219"/>
                  <a:gd name="T39" fmla="*/ 16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9" h="26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  <a:cubicBezTo>
                      <a:pt x="0" y="129"/>
                      <a:pt x="6" y="148"/>
                      <a:pt x="16" y="165"/>
                    </a:cubicBezTo>
                    <a:cubicBezTo>
                      <a:pt x="35" y="197"/>
                      <a:pt x="48" y="220"/>
                      <a:pt x="48" y="234"/>
                    </a:cubicBezTo>
                    <a:cubicBezTo>
                      <a:pt x="48" y="247"/>
                      <a:pt x="49" y="269"/>
                      <a:pt x="63" y="269"/>
                    </a:cubicBezTo>
                    <a:cubicBezTo>
                      <a:pt x="155" y="269"/>
                      <a:pt x="155" y="269"/>
                      <a:pt x="155" y="269"/>
                    </a:cubicBezTo>
                    <a:cubicBezTo>
                      <a:pt x="170" y="269"/>
                      <a:pt x="170" y="247"/>
                      <a:pt x="171" y="234"/>
                    </a:cubicBezTo>
                    <a:cubicBezTo>
                      <a:pt x="171" y="220"/>
                      <a:pt x="184" y="197"/>
                      <a:pt x="203" y="165"/>
                    </a:cubicBezTo>
                    <a:cubicBezTo>
                      <a:pt x="213" y="148"/>
                      <a:pt x="219" y="129"/>
                      <a:pt x="219" y="109"/>
                    </a:cubicBezTo>
                    <a:cubicBezTo>
                      <a:pt x="219" y="49"/>
                      <a:pt x="170" y="0"/>
                      <a:pt x="109" y="0"/>
                    </a:cubicBezTo>
                    <a:close/>
                    <a:moveTo>
                      <a:pt x="196" y="161"/>
                    </a:moveTo>
                    <a:cubicBezTo>
                      <a:pt x="175" y="194"/>
                      <a:pt x="162" y="218"/>
                      <a:pt x="162" y="234"/>
                    </a:cubicBezTo>
                    <a:cubicBezTo>
                      <a:pt x="162" y="242"/>
                      <a:pt x="162" y="261"/>
                      <a:pt x="155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57" y="261"/>
                      <a:pt x="57" y="242"/>
                      <a:pt x="57" y="234"/>
                    </a:cubicBezTo>
                    <a:cubicBezTo>
                      <a:pt x="57" y="218"/>
                      <a:pt x="44" y="194"/>
                      <a:pt x="23" y="161"/>
                    </a:cubicBezTo>
                    <a:cubicBezTo>
                      <a:pt x="14" y="145"/>
                      <a:pt x="9" y="127"/>
                      <a:pt x="9" y="109"/>
                    </a:cubicBezTo>
                    <a:cubicBezTo>
                      <a:pt x="9" y="53"/>
                      <a:pt x="54" y="8"/>
                      <a:pt x="109" y="8"/>
                    </a:cubicBezTo>
                    <a:cubicBezTo>
                      <a:pt x="165" y="8"/>
                      <a:pt x="210" y="53"/>
                      <a:pt x="210" y="109"/>
                    </a:cubicBezTo>
                    <a:cubicBezTo>
                      <a:pt x="210" y="127"/>
                      <a:pt x="205" y="145"/>
                      <a:pt x="196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9">
                <a:extLst>
                  <a:ext uri="{FF2B5EF4-FFF2-40B4-BE49-F238E27FC236}">
                    <a16:creationId xmlns:a16="http://schemas.microsoft.com/office/drawing/2014/main" id="{17528099-739C-4907-822B-A3C7C444C6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593">
                <a:off x="968221" y="3683053"/>
                <a:ext cx="167726" cy="61794"/>
              </a:xfrm>
              <a:custGeom>
                <a:avLst/>
                <a:gdLst>
                  <a:gd name="T0" fmla="*/ 56 w 59"/>
                  <a:gd name="T1" fmla="*/ 1 h 22"/>
                  <a:gd name="T2" fmla="*/ 50 w 59"/>
                  <a:gd name="T3" fmla="*/ 3 h 22"/>
                  <a:gd name="T4" fmla="*/ 29 w 59"/>
                  <a:gd name="T5" fmla="*/ 14 h 22"/>
                  <a:gd name="T6" fmla="*/ 9 w 59"/>
                  <a:gd name="T7" fmla="*/ 3 h 22"/>
                  <a:gd name="T8" fmla="*/ 3 w 59"/>
                  <a:gd name="T9" fmla="*/ 1 h 22"/>
                  <a:gd name="T10" fmla="*/ 1 w 59"/>
                  <a:gd name="T11" fmla="*/ 7 h 22"/>
                  <a:gd name="T12" fmla="*/ 29 w 59"/>
                  <a:gd name="T13" fmla="*/ 22 h 22"/>
                  <a:gd name="T14" fmla="*/ 58 w 59"/>
                  <a:gd name="T15" fmla="*/ 7 h 22"/>
                  <a:gd name="T16" fmla="*/ 56 w 59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2">
                    <a:moveTo>
                      <a:pt x="56" y="1"/>
                    </a:moveTo>
                    <a:cubicBezTo>
                      <a:pt x="54" y="0"/>
                      <a:pt x="51" y="1"/>
                      <a:pt x="50" y="3"/>
                    </a:cubicBezTo>
                    <a:cubicBezTo>
                      <a:pt x="47" y="9"/>
                      <a:pt x="39" y="14"/>
                      <a:pt x="29" y="14"/>
                    </a:cubicBezTo>
                    <a:cubicBezTo>
                      <a:pt x="20" y="14"/>
                      <a:pt x="12" y="9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5" y="16"/>
                      <a:pt x="17" y="22"/>
                      <a:pt x="29" y="22"/>
                    </a:cubicBezTo>
                    <a:cubicBezTo>
                      <a:pt x="42" y="22"/>
                      <a:pt x="53" y="16"/>
                      <a:pt x="58" y="7"/>
                    </a:cubicBezTo>
                    <a:cubicBezTo>
                      <a:pt x="59" y="5"/>
                      <a:pt x="58" y="2"/>
                      <a:pt x="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19A4242-C548-4247-B34D-D75B0848515B}"/>
                </a:ext>
              </a:extLst>
            </p:cNvPr>
            <p:cNvGrpSpPr/>
            <p:nvPr/>
          </p:nvGrpSpPr>
          <p:grpSpPr>
            <a:xfrm flipH="1">
              <a:off x="1931580" y="3414110"/>
              <a:ext cx="391670" cy="385729"/>
              <a:chOff x="1185163" y="3427306"/>
              <a:chExt cx="555584" cy="547157"/>
            </a:xfrm>
            <a:grpFill/>
          </p:grpSpPr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6B8AFEA6-23DD-4C81-AD71-6C56DC907D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1185163" y="3427306"/>
                <a:ext cx="555584" cy="445360"/>
              </a:xfrm>
              <a:custGeom>
                <a:avLst/>
                <a:gdLst>
                  <a:gd name="T0" fmla="*/ 319 w 320"/>
                  <a:gd name="T1" fmla="*/ 117 h 276"/>
                  <a:gd name="T2" fmla="*/ 315 w 320"/>
                  <a:gd name="T3" fmla="*/ 115 h 276"/>
                  <a:gd name="T4" fmla="*/ 294 w 320"/>
                  <a:gd name="T5" fmla="*/ 115 h 276"/>
                  <a:gd name="T6" fmla="*/ 218 w 320"/>
                  <a:gd name="T7" fmla="*/ 2 h 276"/>
                  <a:gd name="T8" fmla="*/ 215 w 320"/>
                  <a:gd name="T9" fmla="*/ 0 h 276"/>
                  <a:gd name="T10" fmla="*/ 212 w 320"/>
                  <a:gd name="T11" fmla="*/ 1 h 276"/>
                  <a:gd name="T12" fmla="*/ 161 w 320"/>
                  <a:gd name="T13" fmla="*/ 48 h 276"/>
                  <a:gd name="T14" fmla="*/ 137 w 320"/>
                  <a:gd name="T15" fmla="*/ 20 h 276"/>
                  <a:gd name="T16" fmla="*/ 133 w 320"/>
                  <a:gd name="T17" fmla="*/ 18 h 276"/>
                  <a:gd name="T18" fmla="*/ 130 w 320"/>
                  <a:gd name="T19" fmla="*/ 20 h 276"/>
                  <a:gd name="T20" fmla="*/ 58 w 320"/>
                  <a:gd name="T21" fmla="*/ 100 h 276"/>
                  <a:gd name="T22" fmla="*/ 52 w 320"/>
                  <a:gd name="T23" fmla="*/ 85 h 276"/>
                  <a:gd name="T24" fmla="*/ 48 w 320"/>
                  <a:gd name="T25" fmla="*/ 82 h 276"/>
                  <a:gd name="T26" fmla="*/ 5 w 320"/>
                  <a:gd name="T27" fmla="*/ 82 h 276"/>
                  <a:gd name="T28" fmla="*/ 0 w 320"/>
                  <a:gd name="T29" fmla="*/ 87 h 276"/>
                  <a:gd name="T30" fmla="*/ 5 w 320"/>
                  <a:gd name="T31" fmla="*/ 91 h 276"/>
                  <a:gd name="T32" fmla="*/ 45 w 320"/>
                  <a:gd name="T33" fmla="*/ 91 h 276"/>
                  <a:gd name="T34" fmla="*/ 115 w 320"/>
                  <a:gd name="T35" fmla="*/ 273 h 276"/>
                  <a:gd name="T36" fmla="*/ 119 w 320"/>
                  <a:gd name="T37" fmla="*/ 276 h 276"/>
                  <a:gd name="T38" fmla="*/ 254 w 320"/>
                  <a:gd name="T39" fmla="*/ 276 h 276"/>
                  <a:gd name="T40" fmla="*/ 258 w 320"/>
                  <a:gd name="T41" fmla="*/ 273 h 276"/>
                  <a:gd name="T42" fmla="*/ 319 w 320"/>
                  <a:gd name="T43" fmla="*/ 121 h 276"/>
                  <a:gd name="T44" fmla="*/ 319 w 320"/>
                  <a:gd name="T45" fmla="*/ 117 h 276"/>
                  <a:gd name="T46" fmla="*/ 214 w 320"/>
                  <a:gd name="T47" fmla="*/ 11 h 276"/>
                  <a:gd name="T48" fmla="*/ 284 w 320"/>
                  <a:gd name="T49" fmla="*/ 115 h 276"/>
                  <a:gd name="T50" fmla="*/ 102 w 320"/>
                  <a:gd name="T51" fmla="*/ 115 h 276"/>
                  <a:gd name="T52" fmla="*/ 214 w 320"/>
                  <a:gd name="T53" fmla="*/ 11 h 276"/>
                  <a:gd name="T54" fmla="*/ 155 w 320"/>
                  <a:gd name="T55" fmla="*/ 191 h 276"/>
                  <a:gd name="T56" fmla="*/ 142 w 320"/>
                  <a:gd name="T57" fmla="*/ 123 h 276"/>
                  <a:gd name="T58" fmla="*/ 232 w 320"/>
                  <a:gd name="T59" fmla="*/ 123 h 276"/>
                  <a:gd name="T60" fmla="*/ 220 w 320"/>
                  <a:gd name="T61" fmla="*/ 191 h 276"/>
                  <a:gd name="T62" fmla="*/ 155 w 320"/>
                  <a:gd name="T63" fmla="*/ 191 h 276"/>
                  <a:gd name="T64" fmla="*/ 219 w 320"/>
                  <a:gd name="T65" fmla="*/ 200 h 276"/>
                  <a:gd name="T66" fmla="*/ 207 w 320"/>
                  <a:gd name="T67" fmla="*/ 267 h 276"/>
                  <a:gd name="T68" fmla="*/ 170 w 320"/>
                  <a:gd name="T69" fmla="*/ 267 h 276"/>
                  <a:gd name="T70" fmla="*/ 157 w 320"/>
                  <a:gd name="T71" fmla="*/ 200 h 276"/>
                  <a:gd name="T72" fmla="*/ 219 w 320"/>
                  <a:gd name="T73" fmla="*/ 200 h 276"/>
                  <a:gd name="T74" fmla="*/ 61 w 320"/>
                  <a:gd name="T75" fmla="*/ 109 h 276"/>
                  <a:gd name="T76" fmla="*/ 133 w 320"/>
                  <a:gd name="T77" fmla="*/ 29 h 276"/>
                  <a:gd name="T78" fmla="*/ 155 w 320"/>
                  <a:gd name="T79" fmla="*/ 54 h 276"/>
                  <a:gd name="T80" fmla="*/ 90 w 320"/>
                  <a:gd name="T81" fmla="*/ 115 h 276"/>
                  <a:gd name="T82" fmla="*/ 63 w 320"/>
                  <a:gd name="T83" fmla="*/ 115 h 276"/>
                  <a:gd name="T84" fmla="*/ 61 w 320"/>
                  <a:gd name="T85" fmla="*/ 109 h 276"/>
                  <a:gd name="T86" fmla="*/ 133 w 320"/>
                  <a:gd name="T87" fmla="*/ 123 h 276"/>
                  <a:gd name="T88" fmla="*/ 146 w 320"/>
                  <a:gd name="T89" fmla="*/ 191 h 276"/>
                  <a:gd name="T90" fmla="*/ 93 w 320"/>
                  <a:gd name="T91" fmla="*/ 191 h 276"/>
                  <a:gd name="T92" fmla="*/ 67 w 320"/>
                  <a:gd name="T93" fmla="*/ 123 h 276"/>
                  <a:gd name="T94" fmla="*/ 133 w 320"/>
                  <a:gd name="T95" fmla="*/ 123 h 276"/>
                  <a:gd name="T96" fmla="*/ 96 w 320"/>
                  <a:gd name="T97" fmla="*/ 200 h 276"/>
                  <a:gd name="T98" fmla="*/ 148 w 320"/>
                  <a:gd name="T99" fmla="*/ 200 h 276"/>
                  <a:gd name="T100" fmla="*/ 161 w 320"/>
                  <a:gd name="T101" fmla="*/ 267 h 276"/>
                  <a:gd name="T102" fmla="*/ 122 w 320"/>
                  <a:gd name="T103" fmla="*/ 267 h 276"/>
                  <a:gd name="T104" fmla="*/ 96 w 320"/>
                  <a:gd name="T105" fmla="*/ 200 h 276"/>
                  <a:gd name="T106" fmla="*/ 252 w 320"/>
                  <a:gd name="T107" fmla="*/ 267 h 276"/>
                  <a:gd name="T108" fmla="*/ 216 w 320"/>
                  <a:gd name="T109" fmla="*/ 267 h 276"/>
                  <a:gd name="T110" fmla="*/ 227 w 320"/>
                  <a:gd name="T111" fmla="*/ 200 h 276"/>
                  <a:gd name="T112" fmla="*/ 278 w 320"/>
                  <a:gd name="T113" fmla="*/ 200 h 276"/>
                  <a:gd name="T114" fmla="*/ 252 w 320"/>
                  <a:gd name="T115" fmla="*/ 267 h 276"/>
                  <a:gd name="T116" fmla="*/ 282 w 320"/>
                  <a:gd name="T117" fmla="*/ 191 h 276"/>
                  <a:gd name="T118" fmla="*/ 229 w 320"/>
                  <a:gd name="T119" fmla="*/ 191 h 276"/>
                  <a:gd name="T120" fmla="*/ 241 w 320"/>
                  <a:gd name="T121" fmla="*/ 123 h 276"/>
                  <a:gd name="T122" fmla="*/ 309 w 320"/>
                  <a:gd name="T123" fmla="*/ 123 h 276"/>
                  <a:gd name="T124" fmla="*/ 282 w 320"/>
                  <a:gd name="T125" fmla="*/ 19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0" h="276">
                    <a:moveTo>
                      <a:pt x="319" y="117"/>
                    </a:moveTo>
                    <a:cubicBezTo>
                      <a:pt x="318" y="116"/>
                      <a:pt x="317" y="115"/>
                      <a:pt x="315" y="115"/>
                    </a:cubicBezTo>
                    <a:cubicBezTo>
                      <a:pt x="294" y="115"/>
                      <a:pt x="294" y="115"/>
                      <a:pt x="294" y="115"/>
                    </a:cubicBezTo>
                    <a:cubicBezTo>
                      <a:pt x="218" y="2"/>
                      <a:pt x="218" y="2"/>
                      <a:pt x="218" y="2"/>
                    </a:cubicBezTo>
                    <a:cubicBezTo>
                      <a:pt x="217" y="1"/>
                      <a:pt x="216" y="0"/>
                      <a:pt x="215" y="0"/>
                    </a:cubicBezTo>
                    <a:cubicBezTo>
                      <a:pt x="214" y="0"/>
                      <a:pt x="213" y="0"/>
                      <a:pt x="212" y="1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6" y="19"/>
                      <a:pt x="135" y="18"/>
                      <a:pt x="133" y="18"/>
                    </a:cubicBezTo>
                    <a:cubicBezTo>
                      <a:pt x="132" y="18"/>
                      <a:pt x="131" y="19"/>
                      <a:pt x="130" y="20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1" y="83"/>
                      <a:pt x="50" y="82"/>
                      <a:pt x="48" y="82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2" y="82"/>
                      <a:pt x="0" y="84"/>
                      <a:pt x="0" y="87"/>
                    </a:cubicBezTo>
                    <a:cubicBezTo>
                      <a:pt x="0" y="89"/>
                      <a:pt x="2" y="91"/>
                      <a:pt x="5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115" y="273"/>
                      <a:pt x="115" y="273"/>
                      <a:pt x="115" y="273"/>
                    </a:cubicBezTo>
                    <a:cubicBezTo>
                      <a:pt x="116" y="275"/>
                      <a:pt x="118" y="276"/>
                      <a:pt x="119" y="276"/>
                    </a:cubicBezTo>
                    <a:cubicBezTo>
                      <a:pt x="254" y="276"/>
                      <a:pt x="254" y="276"/>
                      <a:pt x="254" y="276"/>
                    </a:cubicBezTo>
                    <a:cubicBezTo>
                      <a:pt x="256" y="276"/>
                      <a:pt x="258" y="275"/>
                      <a:pt x="258" y="273"/>
                    </a:cubicBezTo>
                    <a:cubicBezTo>
                      <a:pt x="319" y="121"/>
                      <a:pt x="319" y="121"/>
                      <a:pt x="319" y="121"/>
                    </a:cubicBezTo>
                    <a:cubicBezTo>
                      <a:pt x="320" y="119"/>
                      <a:pt x="320" y="118"/>
                      <a:pt x="319" y="117"/>
                    </a:cubicBezTo>
                    <a:close/>
                    <a:moveTo>
                      <a:pt x="214" y="11"/>
                    </a:moveTo>
                    <a:cubicBezTo>
                      <a:pt x="284" y="115"/>
                      <a:pt x="284" y="115"/>
                      <a:pt x="284" y="115"/>
                    </a:cubicBezTo>
                    <a:cubicBezTo>
                      <a:pt x="102" y="115"/>
                      <a:pt x="102" y="115"/>
                      <a:pt x="102" y="115"/>
                    </a:cubicBezTo>
                    <a:lnTo>
                      <a:pt x="214" y="11"/>
                    </a:lnTo>
                    <a:close/>
                    <a:moveTo>
                      <a:pt x="155" y="191"/>
                    </a:moveTo>
                    <a:cubicBezTo>
                      <a:pt x="142" y="123"/>
                      <a:pt x="142" y="123"/>
                      <a:pt x="142" y="123"/>
                    </a:cubicBezTo>
                    <a:cubicBezTo>
                      <a:pt x="232" y="123"/>
                      <a:pt x="232" y="123"/>
                      <a:pt x="232" y="123"/>
                    </a:cubicBezTo>
                    <a:cubicBezTo>
                      <a:pt x="220" y="191"/>
                      <a:pt x="220" y="191"/>
                      <a:pt x="220" y="191"/>
                    </a:cubicBezTo>
                    <a:lnTo>
                      <a:pt x="155" y="191"/>
                    </a:lnTo>
                    <a:close/>
                    <a:moveTo>
                      <a:pt x="219" y="200"/>
                    </a:moveTo>
                    <a:cubicBezTo>
                      <a:pt x="207" y="267"/>
                      <a:pt x="207" y="267"/>
                      <a:pt x="207" y="267"/>
                    </a:cubicBezTo>
                    <a:cubicBezTo>
                      <a:pt x="170" y="267"/>
                      <a:pt x="170" y="267"/>
                      <a:pt x="170" y="267"/>
                    </a:cubicBezTo>
                    <a:cubicBezTo>
                      <a:pt x="157" y="200"/>
                      <a:pt x="157" y="200"/>
                      <a:pt x="157" y="200"/>
                    </a:cubicBezTo>
                    <a:lnTo>
                      <a:pt x="219" y="200"/>
                    </a:lnTo>
                    <a:close/>
                    <a:moveTo>
                      <a:pt x="61" y="109"/>
                    </a:moveTo>
                    <a:cubicBezTo>
                      <a:pt x="133" y="29"/>
                      <a:pt x="133" y="29"/>
                      <a:pt x="133" y="29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90" y="115"/>
                      <a:pt x="90" y="115"/>
                      <a:pt x="90" y="115"/>
                    </a:cubicBezTo>
                    <a:cubicBezTo>
                      <a:pt x="63" y="115"/>
                      <a:pt x="63" y="115"/>
                      <a:pt x="63" y="115"/>
                    </a:cubicBezTo>
                    <a:lnTo>
                      <a:pt x="61" y="109"/>
                    </a:lnTo>
                    <a:close/>
                    <a:moveTo>
                      <a:pt x="133" y="123"/>
                    </a:moveTo>
                    <a:cubicBezTo>
                      <a:pt x="146" y="191"/>
                      <a:pt x="146" y="191"/>
                      <a:pt x="146" y="191"/>
                    </a:cubicBezTo>
                    <a:cubicBezTo>
                      <a:pt x="93" y="191"/>
                      <a:pt x="93" y="191"/>
                      <a:pt x="93" y="191"/>
                    </a:cubicBezTo>
                    <a:cubicBezTo>
                      <a:pt x="67" y="123"/>
                      <a:pt x="67" y="123"/>
                      <a:pt x="67" y="123"/>
                    </a:cubicBezTo>
                    <a:lnTo>
                      <a:pt x="133" y="123"/>
                    </a:lnTo>
                    <a:close/>
                    <a:moveTo>
                      <a:pt x="96" y="200"/>
                    </a:move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61" y="267"/>
                      <a:pt x="161" y="267"/>
                      <a:pt x="161" y="267"/>
                    </a:cubicBezTo>
                    <a:cubicBezTo>
                      <a:pt x="122" y="267"/>
                      <a:pt x="122" y="267"/>
                      <a:pt x="122" y="267"/>
                    </a:cubicBezTo>
                    <a:lnTo>
                      <a:pt x="96" y="200"/>
                    </a:lnTo>
                    <a:close/>
                    <a:moveTo>
                      <a:pt x="252" y="267"/>
                    </a:moveTo>
                    <a:cubicBezTo>
                      <a:pt x="216" y="267"/>
                      <a:pt x="216" y="267"/>
                      <a:pt x="216" y="267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78" y="200"/>
                      <a:pt x="278" y="200"/>
                      <a:pt x="278" y="200"/>
                    </a:cubicBezTo>
                    <a:lnTo>
                      <a:pt x="252" y="267"/>
                    </a:lnTo>
                    <a:close/>
                    <a:moveTo>
                      <a:pt x="282" y="191"/>
                    </a:moveTo>
                    <a:cubicBezTo>
                      <a:pt x="229" y="191"/>
                      <a:pt x="229" y="191"/>
                      <a:pt x="229" y="191"/>
                    </a:cubicBezTo>
                    <a:cubicBezTo>
                      <a:pt x="241" y="123"/>
                      <a:pt x="241" y="123"/>
                      <a:pt x="241" y="123"/>
                    </a:cubicBezTo>
                    <a:cubicBezTo>
                      <a:pt x="309" y="123"/>
                      <a:pt x="309" y="123"/>
                      <a:pt x="309" y="123"/>
                    </a:cubicBezTo>
                    <a:lnTo>
                      <a:pt x="282" y="1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2B346F2B-7C80-4824-9E83-9F3C03D1FE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1447902" y="3880300"/>
                <a:ext cx="98527" cy="94163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50 h 58"/>
                  <a:gd name="T12" fmla="*/ 9 w 58"/>
                  <a:gd name="T13" fmla="*/ 29 h 58"/>
                  <a:gd name="T14" fmla="*/ 29 w 58"/>
                  <a:gd name="T15" fmla="*/ 8 h 58"/>
                  <a:gd name="T16" fmla="*/ 50 w 58"/>
                  <a:gd name="T17" fmla="*/ 29 h 58"/>
                  <a:gd name="T18" fmla="*/ 29 w 58"/>
                  <a:gd name="T1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50"/>
                    </a:moveTo>
                    <a:cubicBezTo>
                      <a:pt x="18" y="50"/>
                      <a:pt x="9" y="40"/>
                      <a:pt x="9" y="29"/>
                    </a:cubicBezTo>
                    <a:cubicBezTo>
                      <a:pt x="9" y="18"/>
                      <a:pt x="18" y="8"/>
                      <a:pt x="29" y="8"/>
                    </a:cubicBezTo>
                    <a:cubicBezTo>
                      <a:pt x="41" y="8"/>
                      <a:pt x="50" y="18"/>
                      <a:pt x="50" y="29"/>
                    </a:cubicBezTo>
                    <a:cubicBezTo>
                      <a:pt x="50" y="40"/>
                      <a:pt x="41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EC16E0A4-FD51-4A40-A01F-AF453D6952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1286428" y="3880300"/>
                <a:ext cx="104001" cy="94163"/>
              </a:xfrm>
              <a:custGeom>
                <a:avLst/>
                <a:gdLst>
                  <a:gd name="T0" fmla="*/ 29 w 59"/>
                  <a:gd name="T1" fmla="*/ 0 h 58"/>
                  <a:gd name="T2" fmla="*/ 0 w 59"/>
                  <a:gd name="T3" fmla="*/ 29 h 58"/>
                  <a:gd name="T4" fmla="*/ 29 w 59"/>
                  <a:gd name="T5" fmla="*/ 58 h 58"/>
                  <a:gd name="T6" fmla="*/ 59 w 59"/>
                  <a:gd name="T7" fmla="*/ 29 h 58"/>
                  <a:gd name="T8" fmla="*/ 29 w 59"/>
                  <a:gd name="T9" fmla="*/ 0 h 58"/>
                  <a:gd name="T10" fmla="*/ 29 w 59"/>
                  <a:gd name="T11" fmla="*/ 50 h 58"/>
                  <a:gd name="T12" fmla="*/ 9 w 59"/>
                  <a:gd name="T13" fmla="*/ 29 h 58"/>
                  <a:gd name="T14" fmla="*/ 29 w 59"/>
                  <a:gd name="T15" fmla="*/ 8 h 58"/>
                  <a:gd name="T16" fmla="*/ 50 w 59"/>
                  <a:gd name="T17" fmla="*/ 29 h 58"/>
                  <a:gd name="T18" fmla="*/ 29 w 59"/>
                  <a:gd name="T1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9" y="45"/>
                      <a:pt x="59" y="29"/>
                    </a:cubicBezTo>
                    <a:cubicBezTo>
                      <a:pt x="59" y="13"/>
                      <a:pt x="45" y="0"/>
                      <a:pt x="29" y="0"/>
                    </a:cubicBezTo>
                    <a:close/>
                    <a:moveTo>
                      <a:pt x="29" y="50"/>
                    </a:moveTo>
                    <a:cubicBezTo>
                      <a:pt x="18" y="50"/>
                      <a:pt x="9" y="40"/>
                      <a:pt x="9" y="29"/>
                    </a:cubicBezTo>
                    <a:cubicBezTo>
                      <a:pt x="9" y="18"/>
                      <a:pt x="18" y="8"/>
                      <a:pt x="29" y="8"/>
                    </a:cubicBezTo>
                    <a:cubicBezTo>
                      <a:pt x="41" y="8"/>
                      <a:pt x="50" y="18"/>
                      <a:pt x="50" y="29"/>
                    </a:cubicBezTo>
                    <a:cubicBezTo>
                      <a:pt x="50" y="40"/>
                      <a:pt x="41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BDD52909-0AA4-49F2-B1F6-079E742CB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8250" y="4110879"/>
              <a:ext cx="419531" cy="406933"/>
            </a:xfrm>
            <a:custGeom>
              <a:avLst/>
              <a:gdLst>
                <a:gd name="T0" fmla="*/ 238 w 340"/>
                <a:gd name="T1" fmla="*/ 221 h 330"/>
                <a:gd name="T2" fmla="*/ 236 w 340"/>
                <a:gd name="T3" fmla="*/ 221 h 330"/>
                <a:gd name="T4" fmla="*/ 231 w 340"/>
                <a:gd name="T5" fmla="*/ 225 h 330"/>
                <a:gd name="T6" fmla="*/ 233 w 340"/>
                <a:gd name="T7" fmla="*/ 228 h 330"/>
                <a:gd name="T8" fmla="*/ 323 w 340"/>
                <a:gd name="T9" fmla="*/ 319 h 330"/>
                <a:gd name="T10" fmla="*/ 329 w 340"/>
                <a:gd name="T11" fmla="*/ 313 h 330"/>
                <a:gd name="T12" fmla="*/ 238 w 340"/>
                <a:gd name="T13" fmla="*/ 221 h 330"/>
                <a:gd name="T14" fmla="*/ 237 w 340"/>
                <a:gd name="T15" fmla="*/ 50 h 330"/>
                <a:gd name="T16" fmla="*/ 270 w 340"/>
                <a:gd name="T17" fmla="*/ 5 h 330"/>
                <a:gd name="T18" fmla="*/ 277 w 340"/>
                <a:gd name="T19" fmla="*/ 10 h 330"/>
                <a:gd name="T20" fmla="*/ 242 w 340"/>
                <a:gd name="T21" fmla="*/ 57 h 330"/>
                <a:gd name="T22" fmla="*/ 267 w 340"/>
                <a:gd name="T23" fmla="*/ 135 h 330"/>
                <a:gd name="T24" fmla="*/ 242 w 340"/>
                <a:gd name="T25" fmla="*/ 213 h 330"/>
                <a:gd name="T26" fmla="*/ 254 w 340"/>
                <a:gd name="T27" fmla="*/ 225 h 330"/>
                <a:gd name="T28" fmla="*/ 257 w 340"/>
                <a:gd name="T29" fmla="*/ 222 h 330"/>
                <a:gd name="T30" fmla="*/ 263 w 340"/>
                <a:gd name="T31" fmla="*/ 228 h 330"/>
                <a:gd name="T32" fmla="*/ 260 w 340"/>
                <a:gd name="T33" fmla="*/ 231 h 330"/>
                <a:gd name="T34" fmla="*/ 335 w 340"/>
                <a:gd name="T35" fmla="*/ 306 h 330"/>
                <a:gd name="T36" fmla="*/ 336 w 340"/>
                <a:gd name="T37" fmla="*/ 307 h 330"/>
                <a:gd name="T38" fmla="*/ 337 w 340"/>
                <a:gd name="T39" fmla="*/ 308 h 330"/>
                <a:gd name="T40" fmla="*/ 335 w 340"/>
                <a:gd name="T41" fmla="*/ 325 h 330"/>
                <a:gd name="T42" fmla="*/ 319 w 340"/>
                <a:gd name="T43" fmla="*/ 326 h 330"/>
                <a:gd name="T44" fmla="*/ 318 w 340"/>
                <a:gd name="T45" fmla="*/ 325 h 330"/>
                <a:gd name="T46" fmla="*/ 242 w 340"/>
                <a:gd name="T47" fmla="*/ 250 h 330"/>
                <a:gd name="T48" fmla="*/ 239 w 340"/>
                <a:gd name="T49" fmla="*/ 253 h 330"/>
                <a:gd name="T50" fmla="*/ 233 w 340"/>
                <a:gd name="T51" fmla="*/ 247 h 330"/>
                <a:gd name="T52" fmla="*/ 236 w 340"/>
                <a:gd name="T53" fmla="*/ 244 h 330"/>
                <a:gd name="T54" fmla="*/ 225 w 340"/>
                <a:gd name="T55" fmla="*/ 232 h 330"/>
                <a:gd name="T56" fmla="*/ 134 w 340"/>
                <a:gd name="T57" fmla="*/ 268 h 330"/>
                <a:gd name="T58" fmla="*/ 0 w 340"/>
                <a:gd name="T59" fmla="*/ 135 h 330"/>
                <a:gd name="T60" fmla="*/ 134 w 340"/>
                <a:gd name="T61" fmla="*/ 1 h 330"/>
                <a:gd name="T62" fmla="*/ 237 w 340"/>
                <a:gd name="T63" fmla="*/ 50 h 330"/>
                <a:gd name="T64" fmla="*/ 74 w 340"/>
                <a:gd name="T65" fmla="*/ 118 h 330"/>
                <a:gd name="T66" fmla="*/ 141 w 340"/>
                <a:gd name="T67" fmla="*/ 183 h 330"/>
                <a:gd name="T68" fmla="*/ 232 w 340"/>
                <a:gd name="T69" fmla="*/ 58 h 330"/>
                <a:gd name="T70" fmla="*/ 134 w 340"/>
                <a:gd name="T71" fmla="*/ 10 h 330"/>
                <a:gd name="T72" fmla="*/ 9 w 340"/>
                <a:gd name="T73" fmla="*/ 135 h 330"/>
                <a:gd name="T74" fmla="*/ 134 w 340"/>
                <a:gd name="T75" fmla="*/ 260 h 330"/>
                <a:gd name="T76" fmla="*/ 259 w 340"/>
                <a:gd name="T77" fmla="*/ 135 h 330"/>
                <a:gd name="T78" fmla="*/ 237 w 340"/>
                <a:gd name="T79" fmla="*/ 65 h 330"/>
                <a:gd name="T80" fmla="*/ 142 w 340"/>
                <a:gd name="T81" fmla="*/ 196 h 330"/>
                <a:gd name="T82" fmla="*/ 68 w 340"/>
                <a:gd name="T83" fmla="*/ 124 h 330"/>
                <a:gd name="T84" fmla="*/ 74 w 340"/>
                <a:gd name="T85" fmla="*/ 118 h 330"/>
                <a:gd name="T86" fmla="*/ 32 w 340"/>
                <a:gd name="T87" fmla="*/ 100 h 330"/>
                <a:gd name="T88" fmla="*/ 102 w 340"/>
                <a:gd name="T89" fmla="*/ 32 h 330"/>
                <a:gd name="T90" fmla="*/ 105 w 340"/>
                <a:gd name="T91" fmla="*/ 40 h 330"/>
                <a:gd name="T92" fmla="*/ 40 w 340"/>
                <a:gd name="T93" fmla="*/ 102 h 330"/>
                <a:gd name="T94" fmla="*/ 32 w 340"/>
                <a:gd name="T95" fmla="*/ 10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0" h="330">
                  <a:moveTo>
                    <a:pt x="238" y="221"/>
                  </a:moveTo>
                  <a:cubicBezTo>
                    <a:pt x="237" y="221"/>
                    <a:pt x="236" y="221"/>
                    <a:pt x="236" y="221"/>
                  </a:cubicBezTo>
                  <a:cubicBezTo>
                    <a:pt x="233" y="221"/>
                    <a:pt x="231" y="223"/>
                    <a:pt x="231" y="225"/>
                  </a:cubicBezTo>
                  <a:cubicBezTo>
                    <a:pt x="231" y="226"/>
                    <a:pt x="232" y="227"/>
                    <a:pt x="233" y="228"/>
                  </a:cubicBezTo>
                  <a:cubicBezTo>
                    <a:pt x="323" y="319"/>
                    <a:pt x="323" y="319"/>
                    <a:pt x="323" y="319"/>
                  </a:cubicBezTo>
                  <a:cubicBezTo>
                    <a:pt x="327" y="322"/>
                    <a:pt x="332" y="317"/>
                    <a:pt x="329" y="313"/>
                  </a:cubicBezTo>
                  <a:lnTo>
                    <a:pt x="238" y="221"/>
                  </a:lnTo>
                  <a:close/>
                  <a:moveTo>
                    <a:pt x="237" y="50"/>
                  </a:moveTo>
                  <a:cubicBezTo>
                    <a:pt x="270" y="5"/>
                    <a:pt x="270" y="5"/>
                    <a:pt x="270" y="5"/>
                  </a:cubicBezTo>
                  <a:cubicBezTo>
                    <a:pt x="273" y="0"/>
                    <a:pt x="280" y="5"/>
                    <a:pt x="277" y="10"/>
                  </a:cubicBezTo>
                  <a:cubicBezTo>
                    <a:pt x="242" y="57"/>
                    <a:pt x="242" y="57"/>
                    <a:pt x="242" y="57"/>
                  </a:cubicBezTo>
                  <a:cubicBezTo>
                    <a:pt x="258" y="79"/>
                    <a:pt x="267" y="106"/>
                    <a:pt x="267" y="135"/>
                  </a:cubicBezTo>
                  <a:cubicBezTo>
                    <a:pt x="267" y="164"/>
                    <a:pt x="258" y="191"/>
                    <a:pt x="242" y="213"/>
                  </a:cubicBezTo>
                  <a:cubicBezTo>
                    <a:pt x="254" y="225"/>
                    <a:pt x="254" y="225"/>
                    <a:pt x="254" y="225"/>
                  </a:cubicBezTo>
                  <a:cubicBezTo>
                    <a:pt x="257" y="222"/>
                    <a:pt x="257" y="222"/>
                    <a:pt x="257" y="222"/>
                  </a:cubicBezTo>
                  <a:cubicBezTo>
                    <a:pt x="261" y="218"/>
                    <a:pt x="267" y="224"/>
                    <a:pt x="263" y="228"/>
                  </a:cubicBezTo>
                  <a:cubicBezTo>
                    <a:pt x="260" y="231"/>
                    <a:pt x="260" y="231"/>
                    <a:pt x="260" y="231"/>
                  </a:cubicBezTo>
                  <a:cubicBezTo>
                    <a:pt x="335" y="306"/>
                    <a:pt x="335" y="306"/>
                    <a:pt x="335" y="306"/>
                  </a:cubicBezTo>
                  <a:cubicBezTo>
                    <a:pt x="336" y="307"/>
                    <a:pt x="336" y="307"/>
                    <a:pt x="336" y="307"/>
                  </a:cubicBezTo>
                  <a:cubicBezTo>
                    <a:pt x="336" y="308"/>
                    <a:pt x="336" y="308"/>
                    <a:pt x="337" y="308"/>
                  </a:cubicBezTo>
                  <a:cubicBezTo>
                    <a:pt x="340" y="313"/>
                    <a:pt x="339" y="320"/>
                    <a:pt x="335" y="325"/>
                  </a:cubicBezTo>
                  <a:cubicBezTo>
                    <a:pt x="331" y="329"/>
                    <a:pt x="324" y="330"/>
                    <a:pt x="319" y="326"/>
                  </a:cubicBezTo>
                  <a:cubicBezTo>
                    <a:pt x="318" y="326"/>
                    <a:pt x="318" y="326"/>
                    <a:pt x="318" y="325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5" y="257"/>
                    <a:pt x="229" y="251"/>
                    <a:pt x="233" y="247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01" y="255"/>
                    <a:pt x="169" y="268"/>
                    <a:pt x="134" y="268"/>
                  </a:cubicBezTo>
                  <a:cubicBezTo>
                    <a:pt x="60" y="268"/>
                    <a:pt x="0" y="209"/>
                    <a:pt x="0" y="135"/>
                  </a:cubicBezTo>
                  <a:cubicBezTo>
                    <a:pt x="0" y="61"/>
                    <a:pt x="60" y="1"/>
                    <a:pt x="134" y="1"/>
                  </a:cubicBezTo>
                  <a:cubicBezTo>
                    <a:pt x="175" y="1"/>
                    <a:pt x="212" y="21"/>
                    <a:pt x="237" y="50"/>
                  </a:cubicBezTo>
                  <a:close/>
                  <a:moveTo>
                    <a:pt x="74" y="118"/>
                  </a:moveTo>
                  <a:cubicBezTo>
                    <a:pt x="141" y="183"/>
                    <a:pt x="141" y="183"/>
                    <a:pt x="141" y="183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09" y="29"/>
                    <a:pt x="173" y="10"/>
                    <a:pt x="134" y="10"/>
                  </a:cubicBezTo>
                  <a:cubicBezTo>
                    <a:pt x="65" y="10"/>
                    <a:pt x="9" y="66"/>
                    <a:pt x="9" y="135"/>
                  </a:cubicBezTo>
                  <a:cubicBezTo>
                    <a:pt x="9" y="204"/>
                    <a:pt x="65" y="260"/>
                    <a:pt x="134" y="260"/>
                  </a:cubicBezTo>
                  <a:cubicBezTo>
                    <a:pt x="203" y="260"/>
                    <a:pt x="259" y="204"/>
                    <a:pt x="259" y="135"/>
                  </a:cubicBezTo>
                  <a:cubicBezTo>
                    <a:pt x="259" y="109"/>
                    <a:pt x="251" y="85"/>
                    <a:pt x="237" y="65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4" y="120"/>
                    <a:pt x="70" y="114"/>
                    <a:pt x="74" y="118"/>
                  </a:cubicBezTo>
                  <a:close/>
                  <a:moveTo>
                    <a:pt x="32" y="100"/>
                  </a:moveTo>
                  <a:cubicBezTo>
                    <a:pt x="43" y="67"/>
                    <a:pt x="69" y="42"/>
                    <a:pt x="102" y="32"/>
                  </a:cubicBezTo>
                  <a:cubicBezTo>
                    <a:pt x="108" y="30"/>
                    <a:pt x="110" y="38"/>
                    <a:pt x="105" y="40"/>
                  </a:cubicBezTo>
                  <a:cubicBezTo>
                    <a:pt x="74" y="49"/>
                    <a:pt x="50" y="73"/>
                    <a:pt x="40" y="102"/>
                  </a:cubicBezTo>
                  <a:cubicBezTo>
                    <a:pt x="38" y="108"/>
                    <a:pt x="30" y="105"/>
                    <a:pt x="32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4D1B1-D92E-49DC-9BA0-908051A3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16</a:t>
            </a:fld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38AC5E-A0A2-49AE-8942-A7A08BD2A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0400"/>
            <a:ext cx="3200400" cy="16750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C05FAC9-2310-4D32-8B57-C4C3870E9FF6}"/>
              </a:ext>
            </a:extLst>
          </p:cNvPr>
          <p:cNvSpPr txBox="1"/>
          <p:nvPr/>
        </p:nvSpPr>
        <p:spPr>
          <a:xfrm>
            <a:off x="2780665" y="5309407"/>
            <a:ext cx="2354393" cy="31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768AB"/>
                </a:solidFill>
                <a:latin typeface="Calibri" pitchFamily="34" charset="0"/>
                <a:cs typeface="Calibri" pitchFamily="34" charset="0"/>
              </a:rPr>
              <a:t>An Independent member of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6CEE0D-40D2-466D-8913-F871ECBC4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153149"/>
            <a:ext cx="1280232" cy="6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8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719F9-5333-1491-9B16-35A74827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7E200F3F-7D4B-5045-9C87-9E74622F6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0" cy="6343651"/>
          </a:xfrm>
        </p:spPr>
      </p:pic>
    </p:spTree>
    <p:extLst>
      <p:ext uri="{BB962C8B-B14F-4D97-AF65-F5344CB8AC3E}">
        <p14:creationId xmlns:p14="http://schemas.microsoft.com/office/powerpoint/2010/main" val="405947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will be covered in this session?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2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1A5E8-EC4C-06F5-3A68-380799F02EEA}"/>
              </a:ext>
            </a:extLst>
          </p:cNvPr>
          <p:cNvSpPr txBox="1"/>
          <p:nvPr/>
        </p:nvSpPr>
        <p:spPr>
          <a:xfrm>
            <a:off x="406668" y="1134070"/>
            <a:ext cx="82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Practical aspects of</a:t>
            </a:r>
          </a:p>
        </p:txBody>
      </p:sp>
      <p:pic>
        <p:nvPicPr>
          <p:cNvPr id="24" name="Graphic 23" descr="Checkbox Ticked with solid fill">
            <a:extLst>
              <a:ext uri="{FF2B5EF4-FFF2-40B4-BE49-F238E27FC236}">
                <a16:creationId xmlns:a16="http://schemas.microsoft.com/office/drawing/2014/main" id="{5C4DEE8C-B0BC-5028-CC57-6CDF07856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668" y="1503402"/>
            <a:ext cx="457200" cy="457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1EA15D5-F349-B61E-7134-B4CB7839433E}"/>
              </a:ext>
            </a:extLst>
          </p:cNvPr>
          <p:cNvSpPr txBox="1"/>
          <p:nvPr/>
        </p:nvSpPr>
        <p:spPr>
          <a:xfrm>
            <a:off x="835794" y="1547336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Comparison of Tax software for</a:t>
            </a:r>
          </a:p>
          <a:p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 Tax vs Indirect Tax </a:t>
            </a:r>
            <a:endParaRPr lang="en-US"/>
          </a:p>
        </p:txBody>
      </p:sp>
      <p:pic>
        <p:nvPicPr>
          <p:cNvPr id="26" name="Graphic 25" descr="Checkbox Ticked with solid fill">
            <a:extLst>
              <a:ext uri="{FF2B5EF4-FFF2-40B4-BE49-F238E27FC236}">
                <a16:creationId xmlns:a16="http://schemas.microsoft.com/office/drawing/2014/main" id="{F84FC705-C847-113E-A3C0-10BF77DDE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00" y="2391370"/>
            <a:ext cx="457200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4509A8-EF42-1D50-7690-85D3A66C3D87}"/>
              </a:ext>
            </a:extLst>
          </p:cNvPr>
          <p:cNvSpPr txBox="1"/>
          <p:nvPr/>
        </p:nvSpPr>
        <p:spPr>
          <a:xfrm>
            <a:off x="847826" y="2435304"/>
            <a:ext cx="82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System changes &amp; redesign </a:t>
            </a:r>
          </a:p>
        </p:txBody>
      </p:sp>
      <p:pic>
        <p:nvPicPr>
          <p:cNvPr id="30" name="Graphic 29" descr="Checkbox Ticked with solid fill">
            <a:extLst>
              <a:ext uri="{FF2B5EF4-FFF2-40B4-BE49-F238E27FC236}">
                <a16:creationId xmlns:a16="http://schemas.microsoft.com/office/drawing/2014/main" id="{4B9A4C50-D09F-0BCA-B365-B5B2EA7C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668" y="2989302"/>
            <a:ext cx="457200" cy="457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48242BB-4A5D-B57C-449C-62BF38FDC18E}"/>
              </a:ext>
            </a:extLst>
          </p:cNvPr>
          <p:cNvSpPr txBox="1"/>
          <p:nvPr/>
        </p:nvSpPr>
        <p:spPr>
          <a:xfrm>
            <a:off x="835794" y="3033236"/>
            <a:ext cx="82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practical examples for UAE CT </a:t>
            </a:r>
          </a:p>
        </p:txBody>
      </p:sp>
      <p:pic>
        <p:nvPicPr>
          <p:cNvPr id="35" name="Picture 34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38F36871-D62A-7DA7-6567-45AEBBA11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12" y="0"/>
            <a:ext cx="3967888" cy="6321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DB29DF-1423-BECD-9CD4-94B040A25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will NOT be covered in</a:t>
            </a:r>
          </a:p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this session?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3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A15D5-F349-B61E-7134-B4CB7839433E}"/>
              </a:ext>
            </a:extLst>
          </p:cNvPr>
          <p:cNvSpPr txBox="1"/>
          <p:nvPr/>
        </p:nvSpPr>
        <p:spPr>
          <a:xfrm>
            <a:off x="835794" y="1547336"/>
            <a:ext cx="82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Requirements relating to Transfer Pricing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4509A8-EF42-1D50-7690-85D3A66C3D87}"/>
              </a:ext>
            </a:extLst>
          </p:cNvPr>
          <p:cNvSpPr txBox="1"/>
          <p:nvPr/>
        </p:nvSpPr>
        <p:spPr>
          <a:xfrm>
            <a:off x="835794" y="2145268"/>
            <a:ext cx="82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Technology, platform requirements </a:t>
            </a:r>
            <a:r>
              <a:rPr lang="en-US" err="1"/>
              <a:t>etc</a:t>
            </a:r>
            <a:r>
              <a:rPr lang="en-US"/>
              <a:t>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8242BB-4A5D-B57C-449C-62BF38FDC18E}"/>
              </a:ext>
            </a:extLst>
          </p:cNvPr>
          <p:cNvSpPr txBox="1"/>
          <p:nvPr/>
        </p:nvSpPr>
        <p:spPr>
          <a:xfrm>
            <a:off x="823762" y="2743200"/>
            <a:ext cx="82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Promotions or Endorsements</a:t>
            </a:r>
          </a:p>
        </p:txBody>
      </p:sp>
      <p:pic>
        <p:nvPicPr>
          <p:cNvPr id="4" name="Picture 3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6836104B-2FEA-48AC-DC06-3E7AD4E26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18" y="-1"/>
            <a:ext cx="4017982" cy="6324601"/>
          </a:xfrm>
          <a:prstGeom prst="rect">
            <a:avLst/>
          </a:prstGeom>
        </p:spPr>
      </p:pic>
      <p:pic>
        <p:nvPicPr>
          <p:cNvPr id="5" name="Graphic 4" descr="Checkbox Crossed with solid fill">
            <a:extLst>
              <a:ext uri="{FF2B5EF4-FFF2-40B4-BE49-F238E27FC236}">
                <a16:creationId xmlns:a16="http://schemas.microsoft.com/office/drawing/2014/main" id="{102359E5-995B-D424-4921-913100BC7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36" y="1499755"/>
            <a:ext cx="460847" cy="460847"/>
          </a:xfrm>
          <a:prstGeom prst="rect">
            <a:avLst/>
          </a:prstGeom>
        </p:spPr>
      </p:pic>
      <p:pic>
        <p:nvPicPr>
          <p:cNvPr id="6" name="Graphic 5" descr="Checkbox Crossed with solid fill">
            <a:extLst>
              <a:ext uri="{FF2B5EF4-FFF2-40B4-BE49-F238E27FC236}">
                <a16:creationId xmlns:a16="http://schemas.microsoft.com/office/drawing/2014/main" id="{07B21606-4A80-699E-BDB8-BD85D8E41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251" y="2118376"/>
            <a:ext cx="460847" cy="460847"/>
          </a:xfrm>
          <a:prstGeom prst="rect">
            <a:avLst/>
          </a:prstGeom>
        </p:spPr>
      </p:pic>
      <p:pic>
        <p:nvPicPr>
          <p:cNvPr id="7" name="Graphic 6" descr="Checkbox Crossed with solid fill">
            <a:extLst>
              <a:ext uri="{FF2B5EF4-FFF2-40B4-BE49-F238E27FC236}">
                <a16:creationId xmlns:a16="http://schemas.microsoft.com/office/drawing/2014/main" id="{5B96DD5A-4976-31EF-E0E9-AF781F954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36" y="2697442"/>
            <a:ext cx="460847" cy="46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A0E539-BCE6-FF96-0A1F-8313EC2B13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Comparison of VAT software vs CT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4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27D25-D2F6-94E3-6ACA-4B6384EDC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28116"/>
              </p:ext>
            </p:extLst>
          </p:nvPr>
        </p:nvGraphicFramePr>
        <p:xfrm>
          <a:off x="304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Activity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85571D-612A-EE8A-4190-1D5D0115C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02074"/>
              </p:ext>
            </p:extLst>
          </p:nvPr>
        </p:nvGraphicFramePr>
        <p:xfrm>
          <a:off x="2590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VAT software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974F60-09AF-BDA5-776B-40DB31863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60326"/>
              </p:ext>
            </p:extLst>
          </p:nvPr>
        </p:nvGraphicFramePr>
        <p:xfrm>
          <a:off x="304800" y="1359009"/>
          <a:ext cx="2209800" cy="18437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843705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Transactions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6C9E659-E634-D559-9495-F1223EA04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95866"/>
              </p:ext>
            </p:extLst>
          </p:nvPr>
        </p:nvGraphicFramePr>
        <p:xfrm>
          <a:off x="2590800" y="135901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1B0C853-4E8C-FA42-1F83-245F070A5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84978"/>
              </p:ext>
            </p:extLst>
          </p:nvPr>
        </p:nvGraphicFramePr>
        <p:xfrm>
          <a:off x="2590800" y="183675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Purchase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B0DA72B-ED4F-0295-B4D3-447BF9DAE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58688"/>
              </p:ext>
            </p:extLst>
          </p:nvPr>
        </p:nvGraphicFramePr>
        <p:xfrm>
          <a:off x="2590800" y="231449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Expenses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404FAB4-BFC6-6830-7821-70E04F3AD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09290"/>
              </p:ext>
            </p:extLst>
          </p:nvPr>
        </p:nvGraphicFramePr>
        <p:xfrm>
          <a:off x="2590800" y="2791235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Payments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B69B61E9-9B6B-BB78-B45C-D2DC4769B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57744"/>
              </p:ext>
            </p:extLst>
          </p:nvPr>
        </p:nvGraphicFramePr>
        <p:xfrm>
          <a:off x="304800" y="3428999"/>
          <a:ext cx="2209800" cy="19175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917591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it means for systems &amp; software?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9FDCB791-6DA7-E29B-2570-5E94299DD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21071"/>
              </p:ext>
            </p:extLst>
          </p:nvPr>
        </p:nvGraphicFramePr>
        <p:xfrm>
          <a:off x="2590800" y="34290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Customization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C35E6648-8EE0-B255-AEB9-33776C7BD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17257"/>
              </p:ext>
            </p:extLst>
          </p:nvPr>
        </p:nvGraphicFramePr>
        <p:xfrm>
          <a:off x="2590800" y="3906740"/>
          <a:ext cx="2209800" cy="64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Changes in UI and forms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B5A14157-DC13-4759-4991-03A39B1E0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7749"/>
              </p:ext>
            </p:extLst>
          </p:nvPr>
        </p:nvGraphicFramePr>
        <p:xfrm>
          <a:off x="2590800" y="4613080"/>
          <a:ext cx="2209800" cy="7335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73351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Changes to posting to GL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58050D2-3953-08AD-F2D2-8527DDA2B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Comparison of VAT software vs CT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5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27D25-D2F6-94E3-6ACA-4B6384EDC39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Activity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85571D-612A-EE8A-4190-1D5D0115CAAE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VAT software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974F60-09AF-BDA5-776B-40DB31863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009270"/>
              </p:ext>
            </p:extLst>
          </p:nvPr>
        </p:nvGraphicFramePr>
        <p:xfrm>
          <a:off x="304800" y="1359009"/>
          <a:ext cx="2209800" cy="1864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864579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Products / Item masters 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6C9E659-E634-D559-9495-F1223EA04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45137"/>
              </p:ext>
            </p:extLst>
          </p:nvPr>
        </p:nvGraphicFramePr>
        <p:xfrm>
          <a:off x="2590800" y="135901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Items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1B0C853-4E8C-FA42-1F83-245F070A5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38727"/>
              </p:ext>
            </p:extLst>
          </p:nvPr>
        </p:nvGraphicFramePr>
        <p:xfrm>
          <a:off x="2590800" y="183675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B0DA72B-ED4F-0295-B4D3-447BF9DAE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1272"/>
              </p:ext>
            </p:extLst>
          </p:nvPr>
        </p:nvGraphicFramePr>
        <p:xfrm>
          <a:off x="2590800" y="2324429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Raw materials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784A25-1C88-ADF5-6701-7BE17EC4C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74494"/>
              </p:ext>
            </p:extLst>
          </p:nvPr>
        </p:nvGraphicFramePr>
        <p:xfrm>
          <a:off x="2590800" y="2812108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Components, etc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84C0302-5318-FE99-B01D-34F07F571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52758"/>
              </p:ext>
            </p:extLst>
          </p:nvPr>
        </p:nvGraphicFramePr>
        <p:xfrm>
          <a:off x="304800" y="3429000"/>
          <a:ext cx="2209800" cy="1864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864579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it means for systems &amp; software?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7DDB681C-3947-3B15-F579-4584A552B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245911"/>
              </p:ext>
            </p:extLst>
          </p:nvPr>
        </p:nvGraphicFramePr>
        <p:xfrm>
          <a:off x="2590800" y="3428999"/>
          <a:ext cx="2209800" cy="1864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864579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changes in masters to capture applicable rates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7490982-FB1C-C666-9C71-A37C26CF4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Comparison of VAT software vs CT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6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27D25-D2F6-94E3-6ACA-4B6384EDC39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Activity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85571D-612A-EE8A-4190-1D5D0115CAAE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VAT software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974F60-09AF-BDA5-776B-40DB31863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96603"/>
              </p:ext>
            </p:extLst>
          </p:nvPr>
        </p:nvGraphicFramePr>
        <p:xfrm>
          <a:off x="304800" y="1359010"/>
          <a:ext cx="2209800" cy="64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 of Supply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6C9E659-E634-D559-9495-F1223EA04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92739"/>
              </p:ext>
            </p:extLst>
          </p:nvPr>
        </p:nvGraphicFramePr>
        <p:xfrm>
          <a:off x="2590800" y="1359010"/>
          <a:ext cx="2209800" cy="64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 requirements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84C0302-5318-FE99-B01D-34F07F571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8400"/>
              </p:ext>
            </p:extLst>
          </p:nvPr>
        </p:nvGraphicFramePr>
        <p:xfrm>
          <a:off x="304800" y="2037697"/>
          <a:ext cx="2209800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of reports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7DDB681C-3947-3B15-F579-4584A552B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966046"/>
              </p:ext>
            </p:extLst>
          </p:nvPr>
        </p:nvGraphicFramePr>
        <p:xfrm>
          <a:off x="2590800" y="2037695"/>
          <a:ext cx="2209800" cy="457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/ quarterly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8EEF3936-E7EB-9E79-E40B-0A067E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90745"/>
              </p:ext>
            </p:extLst>
          </p:nvPr>
        </p:nvGraphicFramePr>
        <p:xfrm>
          <a:off x="304800" y="2533503"/>
          <a:ext cx="2209800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 of calculation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55DEED62-A52A-5DF4-A4AE-241CDA3D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54887"/>
              </p:ext>
            </p:extLst>
          </p:nvPr>
        </p:nvGraphicFramePr>
        <p:xfrm>
          <a:off x="2590800" y="2533501"/>
          <a:ext cx="2209800" cy="457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of all transaction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8785813-4276-405E-373C-2CB3A218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CT Calculations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7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8BAA4A-EC1A-21B2-E552-158B3FA1F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18572"/>
              </p:ext>
            </p:extLst>
          </p:nvPr>
        </p:nvGraphicFramePr>
        <p:xfrm>
          <a:off x="304800" y="914400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E" sz="1400"/>
                        <a:t>Description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2B1039-6B9A-F92C-CC18-A0CBD0B4F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3410"/>
              </p:ext>
            </p:extLst>
          </p:nvPr>
        </p:nvGraphicFramePr>
        <p:xfrm>
          <a:off x="3984339" y="914400"/>
          <a:ext cx="2575812" cy="3112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31121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 (AED)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AD02183A-1FC6-C9F6-A8CE-65EC10DAD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53828"/>
              </p:ext>
            </p:extLst>
          </p:nvPr>
        </p:nvGraphicFramePr>
        <p:xfrm>
          <a:off x="304800" y="1218664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Net income as per Income statement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3C189490-3AA6-877E-760D-559F57A7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1606"/>
              </p:ext>
            </p:extLst>
          </p:nvPr>
        </p:nvGraphicFramePr>
        <p:xfrm>
          <a:off x="304800" y="1522414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Add: Disallowed Expenses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3027F26C-3CDD-C534-14F6-B2DF0042D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65637"/>
              </p:ext>
            </p:extLst>
          </p:nvPr>
        </p:nvGraphicFramePr>
        <p:xfrm>
          <a:off x="3984339" y="1218664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A237835D-BC81-5573-4A23-640929AB4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40"/>
              </p:ext>
            </p:extLst>
          </p:nvPr>
        </p:nvGraphicFramePr>
        <p:xfrm>
          <a:off x="3984338" y="1521336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64047000-B954-7C9F-AACF-0C9B6E40D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3437"/>
              </p:ext>
            </p:extLst>
          </p:nvPr>
        </p:nvGraphicFramePr>
        <p:xfrm>
          <a:off x="304800" y="1825086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1. Unclaimed input VAT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EB9AE4BF-EE36-72DD-8522-C105484B0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93346"/>
              </p:ext>
            </p:extLst>
          </p:nvPr>
        </p:nvGraphicFramePr>
        <p:xfrm>
          <a:off x="3984338" y="1824008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0A6F4BF5-3FD9-F47B-A95D-4F851311B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30379"/>
              </p:ext>
            </p:extLst>
          </p:nvPr>
        </p:nvGraphicFramePr>
        <p:xfrm>
          <a:off x="304800" y="2127758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2.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DECC8728-D73C-D841-BCEF-A329E5903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47802"/>
              </p:ext>
            </p:extLst>
          </p:nvPr>
        </p:nvGraphicFramePr>
        <p:xfrm>
          <a:off x="3984338" y="2126680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CDD7335F-E59D-FB42-AAAA-98011802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008002"/>
              </p:ext>
            </p:extLst>
          </p:nvPr>
        </p:nvGraphicFramePr>
        <p:xfrm>
          <a:off x="304800" y="2430430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3.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7C635C77-545B-64BC-BE80-AC1B1A61D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42510"/>
              </p:ext>
            </p:extLst>
          </p:nvPr>
        </p:nvGraphicFramePr>
        <p:xfrm>
          <a:off x="3984338" y="2429352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17D8546C-85A2-C2AD-9E71-15650431B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11545"/>
              </p:ext>
            </p:extLst>
          </p:nvPr>
        </p:nvGraphicFramePr>
        <p:xfrm>
          <a:off x="304800" y="2733102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A0B45381-DB9E-FE1B-1397-0C9652F51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30407"/>
              </p:ext>
            </p:extLst>
          </p:nvPr>
        </p:nvGraphicFramePr>
        <p:xfrm>
          <a:off x="3984338" y="2732024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8" name="Table 4">
            <a:extLst>
              <a:ext uri="{FF2B5EF4-FFF2-40B4-BE49-F238E27FC236}">
                <a16:creationId xmlns:a16="http://schemas.microsoft.com/office/drawing/2014/main" id="{61CDA75C-060D-501D-F61A-79460962B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29748"/>
              </p:ext>
            </p:extLst>
          </p:nvPr>
        </p:nvGraphicFramePr>
        <p:xfrm>
          <a:off x="304800" y="3035774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TOTAL Disallowed Expenses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F918AD11-F118-AC81-84B8-A7109851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42973"/>
              </p:ext>
            </p:extLst>
          </p:nvPr>
        </p:nvGraphicFramePr>
        <p:xfrm>
          <a:off x="3984338" y="3034696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0" name="Table 4">
            <a:extLst>
              <a:ext uri="{FF2B5EF4-FFF2-40B4-BE49-F238E27FC236}">
                <a16:creationId xmlns:a16="http://schemas.microsoft.com/office/drawing/2014/main" id="{7EEFC2EA-403A-A3D0-7661-E950E6E3B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8421"/>
              </p:ext>
            </p:extLst>
          </p:nvPr>
        </p:nvGraphicFramePr>
        <p:xfrm>
          <a:off x="304800" y="3337368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Add: Partly disallowed expenses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E7C98EA7-EFC0-A44C-898B-47B7563A2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16522"/>
              </p:ext>
            </p:extLst>
          </p:nvPr>
        </p:nvGraphicFramePr>
        <p:xfrm>
          <a:off x="3984339" y="3337368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2" name="Table 4">
            <a:extLst>
              <a:ext uri="{FF2B5EF4-FFF2-40B4-BE49-F238E27FC236}">
                <a16:creationId xmlns:a16="http://schemas.microsoft.com/office/drawing/2014/main" id="{A8D560FA-230B-D917-672A-923E6B638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34994"/>
              </p:ext>
            </p:extLst>
          </p:nvPr>
        </p:nvGraphicFramePr>
        <p:xfrm>
          <a:off x="304800" y="3636834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1.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3" name="Table 4">
            <a:extLst>
              <a:ext uri="{FF2B5EF4-FFF2-40B4-BE49-F238E27FC236}">
                <a16:creationId xmlns:a16="http://schemas.microsoft.com/office/drawing/2014/main" id="{DE04BC5D-5C1B-28DF-0F19-3A171C1EF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47098"/>
              </p:ext>
            </p:extLst>
          </p:nvPr>
        </p:nvGraphicFramePr>
        <p:xfrm>
          <a:off x="3984339" y="3636834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id="{5DF8E745-4C71-DF1C-F609-5FCC8945D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950757"/>
              </p:ext>
            </p:extLst>
          </p:nvPr>
        </p:nvGraphicFramePr>
        <p:xfrm>
          <a:off x="304798" y="3944840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2.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5" name="Table 4">
            <a:extLst>
              <a:ext uri="{FF2B5EF4-FFF2-40B4-BE49-F238E27FC236}">
                <a16:creationId xmlns:a16="http://schemas.microsoft.com/office/drawing/2014/main" id="{7FFCB6D0-DFF8-5AB1-239B-95F920DAA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22691"/>
              </p:ext>
            </p:extLst>
          </p:nvPr>
        </p:nvGraphicFramePr>
        <p:xfrm>
          <a:off x="3984337" y="3944840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A6FE4343-5A39-8DCE-E028-B26CBE81A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0708"/>
              </p:ext>
            </p:extLst>
          </p:nvPr>
        </p:nvGraphicFramePr>
        <p:xfrm>
          <a:off x="304798" y="4244306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3.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7" name="Table 4">
            <a:extLst>
              <a:ext uri="{FF2B5EF4-FFF2-40B4-BE49-F238E27FC236}">
                <a16:creationId xmlns:a16="http://schemas.microsoft.com/office/drawing/2014/main" id="{9F4A7682-22C9-5621-25F3-1A4DD736F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54733"/>
              </p:ext>
            </p:extLst>
          </p:nvPr>
        </p:nvGraphicFramePr>
        <p:xfrm>
          <a:off x="3984337" y="4244306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ACDD25FB-03D1-E533-EE11-0A5D4695C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029555"/>
              </p:ext>
            </p:extLst>
          </p:nvPr>
        </p:nvGraphicFramePr>
        <p:xfrm>
          <a:off x="304798" y="4544511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  4.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49" name="Table 4">
            <a:extLst>
              <a:ext uri="{FF2B5EF4-FFF2-40B4-BE49-F238E27FC236}">
                <a16:creationId xmlns:a16="http://schemas.microsoft.com/office/drawing/2014/main" id="{B250FDDD-B9D0-E74B-E947-2FFE52FE8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83975"/>
              </p:ext>
            </p:extLst>
          </p:nvPr>
        </p:nvGraphicFramePr>
        <p:xfrm>
          <a:off x="3984337" y="4544511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9047324A-E76A-8899-FE94-A4C3A9364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6267"/>
              </p:ext>
            </p:extLst>
          </p:nvPr>
        </p:nvGraphicFramePr>
        <p:xfrm>
          <a:off x="304798" y="4844859"/>
          <a:ext cx="3633600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TOTAL Partly disallowed expenses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1" name="Table 4">
            <a:extLst>
              <a:ext uri="{FF2B5EF4-FFF2-40B4-BE49-F238E27FC236}">
                <a16:creationId xmlns:a16="http://schemas.microsoft.com/office/drawing/2014/main" id="{BB7DC1FC-886C-1550-5D1C-115F0B287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60340"/>
              </p:ext>
            </p:extLst>
          </p:nvPr>
        </p:nvGraphicFramePr>
        <p:xfrm>
          <a:off x="3984337" y="4844859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2" name="Table 4">
            <a:extLst>
              <a:ext uri="{FF2B5EF4-FFF2-40B4-BE49-F238E27FC236}">
                <a16:creationId xmlns:a16="http://schemas.microsoft.com/office/drawing/2014/main" id="{7C64CB73-DE29-2CE1-5BD0-6C2CA3A76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20501"/>
              </p:ext>
            </p:extLst>
          </p:nvPr>
        </p:nvGraphicFramePr>
        <p:xfrm>
          <a:off x="304800" y="5145260"/>
          <a:ext cx="3633598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598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Less: Qualifying Income (Free Zones)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3" name="Table 4">
            <a:extLst>
              <a:ext uri="{FF2B5EF4-FFF2-40B4-BE49-F238E27FC236}">
                <a16:creationId xmlns:a16="http://schemas.microsoft.com/office/drawing/2014/main" id="{0ACC33B9-346B-E75B-5787-E7F1D9D4C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95063"/>
              </p:ext>
            </p:extLst>
          </p:nvPr>
        </p:nvGraphicFramePr>
        <p:xfrm>
          <a:off x="3984338" y="5144182"/>
          <a:ext cx="257581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4" name="Table 4">
            <a:extLst>
              <a:ext uri="{FF2B5EF4-FFF2-40B4-BE49-F238E27FC236}">
                <a16:creationId xmlns:a16="http://schemas.microsoft.com/office/drawing/2014/main" id="{369C451E-FA2E-3CF8-3ACD-47BD147A6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10855"/>
              </p:ext>
            </p:extLst>
          </p:nvPr>
        </p:nvGraphicFramePr>
        <p:xfrm>
          <a:off x="304798" y="5449735"/>
          <a:ext cx="3633598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598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Taxable Income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5" name="Table 4">
            <a:extLst>
              <a:ext uri="{FF2B5EF4-FFF2-40B4-BE49-F238E27FC236}">
                <a16:creationId xmlns:a16="http://schemas.microsoft.com/office/drawing/2014/main" id="{7CBD9050-1BF3-4D34-F625-186CFAC4D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54470"/>
              </p:ext>
            </p:extLst>
          </p:nvPr>
        </p:nvGraphicFramePr>
        <p:xfrm>
          <a:off x="3984337" y="5449735"/>
          <a:ext cx="257581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81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4C3222-8A8C-CA5D-0F0D-F6B75F76B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036716"/>
              </p:ext>
            </p:extLst>
          </p:nvPr>
        </p:nvGraphicFramePr>
        <p:xfrm>
          <a:off x="6606090" y="912421"/>
          <a:ext cx="2359780" cy="3112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31121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 (AED)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0D28B09-04B4-4726-5F17-E7C8A4BF2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47814"/>
              </p:ext>
            </p:extLst>
          </p:nvPr>
        </p:nvGraphicFramePr>
        <p:xfrm>
          <a:off x="6606088" y="1216536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53D91B6-9CB3-57F8-F861-1F45238DE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44070"/>
              </p:ext>
            </p:extLst>
          </p:nvPr>
        </p:nvGraphicFramePr>
        <p:xfrm>
          <a:off x="6606087" y="1519208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5AFBC9D-2189-9761-6A5F-E861B2BCB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8639"/>
              </p:ext>
            </p:extLst>
          </p:nvPr>
        </p:nvGraphicFramePr>
        <p:xfrm>
          <a:off x="6606087" y="1821880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601B9EE0-7508-1C77-AA87-F6B0ADBD1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0617"/>
              </p:ext>
            </p:extLst>
          </p:nvPr>
        </p:nvGraphicFramePr>
        <p:xfrm>
          <a:off x="6606087" y="2124552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AB8406DF-F755-688E-B12A-8E22BD855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53530"/>
              </p:ext>
            </p:extLst>
          </p:nvPr>
        </p:nvGraphicFramePr>
        <p:xfrm>
          <a:off x="6606087" y="2427224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F838C60-C04A-A0E4-953F-770D9E38B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06852"/>
              </p:ext>
            </p:extLst>
          </p:nvPr>
        </p:nvGraphicFramePr>
        <p:xfrm>
          <a:off x="6606087" y="2729896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E015FD6-238F-75AE-24BB-73771F4B7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51133"/>
              </p:ext>
            </p:extLst>
          </p:nvPr>
        </p:nvGraphicFramePr>
        <p:xfrm>
          <a:off x="6606087" y="3032568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EA78F54-5457-13BE-71DB-5D4FC9480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42738"/>
              </p:ext>
            </p:extLst>
          </p:nvPr>
        </p:nvGraphicFramePr>
        <p:xfrm>
          <a:off x="6606088" y="3335240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506526D3-1492-1D1E-B2BF-380209902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10430"/>
              </p:ext>
            </p:extLst>
          </p:nvPr>
        </p:nvGraphicFramePr>
        <p:xfrm>
          <a:off x="6606088" y="3634706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DC9D2376-DA58-8836-159E-B98C7A957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65234"/>
              </p:ext>
            </p:extLst>
          </p:nvPr>
        </p:nvGraphicFramePr>
        <p:xfrm>
          <a:off x="6606086" y="3942712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34C4EC8C-9D25-852F-0A11-F93E209BB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1842"/>
              </p:ext>
            </p:extLst>
          </p:nvPr>
        </p:nvGraphicFramePr>
        <p:xfrm>
          <a:off x="6606086" y="4242178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D0D2DE4E-AC68-DA49-7D9F-1D6568B47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741928"/>
              </p:ext>
            </p:extLst>
          </p:nvPr>
        </p:nvGraphicFramePr>
        <p:xfrm>
          <a:off x="6606086" y="4542383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B35B3B3C-18C5-40B4-BECD-C28896D86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28707"/>
              </p:ext>
            </p:extLst>
          </p:nvPr>
        </p:nvGraphicFramePr>
        <p:xfrm>
          <a:off x="6606086" y="4842731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9E46B044-7A8C-202D-46CC-5B23FB922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17372"/>
              </p:ext>
            </p:extLst>
          </p:nvPr>
        </p:nvGraphicFramePr>
        <p:xfrm>
          <a:off x="6606087" y="5142054"/>
          <a:ext cx="2359781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1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4A8E94E1-953F-2C86-9640-F4F064A58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27136"/>
              </p:ext>
            </p:extLst>
          </p:nvPr>
        </p:nvGraphicFramePr>
        <p:xfrm>
          <a:off x="6606086" y="5447607"/>
          <a:ext cx="2359782" cy="30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9782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XX,XXX</a:t>
                      </a:r>
                    </a:p>
                  </a:txBody>
                  <a:tcPr>
                    <a:solidFill>
                      <a:srgbClr val="88A7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9DA72CA-137F-3866-D219-C4C45F855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Comparison of VAT software vs CT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8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27D25-D2F6-94E3-6ACA-4B6384EDC39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Activity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85571D-612A-EE8A-4190-1D5D0115CAAE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VAT software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974F60-09AF-BDA5-776B-40DB318639B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359009"/>
          <a:ext cx="2209800" cy="18437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843705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Transactions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6C9E659-E634-D559-9495-F1223EA04239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35901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1B0C853-4E8C-FA42-1F83-245F070A5C03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83675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Purchase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B0DA72B-ED4F-0295-B4D3-447BF9DAE385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31449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Expenses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404FAB4-BFC6-6830-7821-70E04F3AD811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791235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Payments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B69B61E9-9B6B-BB78-B45C-D2DC4769B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95399"/>
              </p:ext>
            </p:extLst>
          </p:nvPr>
        </p:nvGraphicFramePr>
        <p:xfrm>
          <a:off x="304800" y="3428999"/>
          <a:ext cx="2209800" cy="19175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917591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it means for systems &amp; software?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9FDCB791-6DA7-E29B-2570-5E94299DD220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4290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Customization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C35E6648-8EE0-B255-AEB9-33776C7BDB61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906740"/>
          <a:ext cx="2209800" cy="64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Changes in UI and forms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B5A14157-DC13-4759-4991-03A39B1E0E9F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4613080"/>
          <a:ext cx="2209800" cy="7335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73351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Changes to posting to GL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0654B2-7E51-ABDC-F5DC-788CDD3DD05D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914400"/>
          <a:ext cx="28956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UAE CT software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6AE36457-3CA3-72FF-33BC-E69C0F04FD3E}"/>
              </a:ext>
            </a:extLst>
          </p:cNvPr>
          <p:cNvSpPr/>
          <p:nvPr/>
        </p:nvSpPr>
        <p:spPr>
          <a:xfrm>
            <a:off x="4876800" y="1368688"/>
            <a:ext cx="2895600" cy="39779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35F0C-64D1-BCE8-A461-D9951A8D686F}"/>
              </a:ext>
            </a:extLst>
          </p:cNvPr>
          <p:cNvSpPr txBox="1"/>
          <p:nvPr/>
        </p:nvSpPr>
        <p:spPr>
          <a:xfrm>
            <a:off x="5257800" y="139951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/>
              <a:t>No separate requirements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88418A-3EDE-00FA-523E-3F79D562D33C}"/>
              </a:ext>
            </a:extLst>
          </p:cNvPr>
          <p:cNvSpPr txBox="1"/>
          <p:nvPr/>
        </p:nvSpPr>
        <p:spPr>
          <a:xfrm>
            <a:off x="5257800" y="2322312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>
                <a:effectLst/>
              </a:rPr>
              <a:t>Very minimal changes except for certain items which are disallowed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845933-3BB6-F267-3268-ED56DD2FE077}"/>
              </a:ext>
            </a:extLst>
          </p:cNvPr>
          <p:cNvSpPr txBox="1"/>
          <p:nvPr/>
        </p:nvSpPr>
        <p:spPr>
          <a:xfrm>
            <a:off x="5295900" y="35868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Withholding tax process</a:t>
            </a:r>
            <a:endParaRPr lang="en-AE" b="1"/>
          </a:p>
        </p:txBody>
      </p:sp>
      <p:pic>
        <p:nvPicPr>
          <p:cNvPr id="22" name="Graphic 21" descr="Checkbox Ticked with solid fill">
            <a:extLst>
              <a:ext uri="{FF2B5EF4-FFF2-40B4-BE49-F238E27FC236}">
                <a16:creationId xmlns:a16="http://schemas.microsoft.com/office/drawing/2014/main" id="{3DC5B3FC-FFFE-AB79-4B31-01C937A96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267" y="2291630"/>
            <a:ext cx="457200" cy="457200"/>
          </a:xfrm>
          <a:prstGeom prst="rect">
            <a:avLst/>
          </a:prstGeom>
        </p:spPr>
      </p:pic>
      <p:pic>
        <p:nvPicPr>
          <p:cNvPr id="23" name="Graphic 22" descr="Checkbox Ticked with solid fill">
            <a:extLst>
              <a:ext uri="{FF2B5EF4-FFF2-40B4-BE49-F238E27FC236}">
                <a16:creationId xmlns:a16="http://schemas.microsoft.com/office/drawing/2014/main" id="{AAB25D9F-A80E-B75F-9024-B9DA66F0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267" y="3553323"/>
            <a:ext cx="457200" cy="457200"/>
          </a:xfrm>
          <a:prstGeom prst="rect">
            <a:avLst/>
          </a:prstGeom>
        </p:spPr>
      </p:pic>
      <p:pic>
        <p:nvPicPr>
          <p:cNvPr id="21" name="Graphic 20" descr="Checkbox Ticked with solid fill">
            <a:extLst>
              <a:ext uri="{FF2B5EF4-FFF2-40B4-BE49-F238E27FC236}">
                <a16:creationId xmlns:a16="http://schemas.microsoft.com/office/drawing/2014/main" id="{DF1A14AD-E331-514E-DA8C-D8BC0ABCD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267" y="1368688"/>
            <a:ext cx="4572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B4A738-1301-BFBB-893C-51DED0A67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66263D-79FB-A0B2-35CE-86099807B559}"/>
              </a:ext>
            </a:extLst>
          </p:cNvPr>
          <p:cNvSpPr/>
          <p:nvPr/>
        </p:nvSpPr>
        <p:spPr>
          <a:xfrm>
            <a:off x="4876800" y="1368688"/>
            <a:ext cx="2895600" cy="388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Comparison of VAT software vs CT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9</a:t>
            </a:fld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27D25-D2F6-94E3-6ACA-4B6384EDC39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Activity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85571D-612A-EE8A-4190-1D5D0115CAAE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91440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VAT software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974F60-09AF-BDA5-776B-40DB318639B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359009"/>
          <a:ext cx="2209800" cy="1864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864579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Products / Item masters 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6C9E659-E634-D559-9495-F1223EA04239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35901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Items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1B0C853-4E8C-FA42-1F83-245F070A5C03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836750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B0DA72B-ED4F-0295-B4D3-447BF9DAE385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324429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Raw materials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784A25-1C88-ADF5-6701-7BE17EC4C95E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812108"/>
          <a:ext cx="22098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>
                          <a:solidFill>
                            <a:schemeClr val="tx1"/>
                          </a:solidFill>
                        </a:rPr>
                        <a:t>Components, etc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84C0302-5318-FE99-B01D-34F07F571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28599"/>
              </p:ext>
            </p:extLst>
          </p:nvPr>
        </p:nvGraphicFramePr>
        <p:xfrm>
          <a:off x="304800" y="3429000"/>
          <a:ext cx="2209800" cy="1864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864579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it means for systems &amp; software?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7DDB681C-3947-3B15-F579-4584A552B626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428999"/>
          <a:ext cx="2209800" cy="1864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1864579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changes in masters to capture applicable rates </a:t>
                      </a:r>
                      <a:endParaRPr lang="en-AE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CC2FBA-92B8-5CBF-163B-AAF6197B5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55571"/>
              </p:ext>
            </p:extLst>
          </p:nvPr>
        </p:nvGraphicFramePr>
        <p:xfrm>
          <a:off x="4876800" y="914400"/>
          <a:ext cx="2895600" cy="41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79713428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AE"/>
                        <a:t>UAE CT software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432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CB49533-4362-A3C3-2FD0-28154D208CCA}"/>
              </a:ext>
            </a:extLst>
          </p:cNvPr>
          <p:cNvSpPr txBox="1"/>
          <p:nvPr/>
        </p:nvSpPr>
        <p:spPr>
          <a:xfrm>
            <a:off x="5257800" y="136868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/>
              <a:t>No or </a:t>
            </a:r>
            <a:r>
              <a:rPr lang="en-US" b="1"/>
              <a:t>minimum changes</a:t>
            </a:r>
          </a:p>
        </p:txBody>
      </p:sp>
      <p:pic>
        <p:nvPicPr>
          <p:cNvPr id="16" name="Graphic 15" descr="Checkbox Ticked with solid fill">
            <a:extLst>
              <a:ext uri="{FF2B5EF4-FFF2-40B4-BE49-F238E27FC236}">
                <a16:creationId xmlns:a16="http://schemas.microsoft.com/office/drawing/2014/main" id="{F231E570-74A5-5DBA-D51A-7C27AC311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1325878"/>
            <a:ext cx="457200" cy="457200"/>
          </a:xfrm>
          <a:prstGeom prst="rect">
            <a:avLst/>
          </a:prstGeom>
        </p:spPr>
      </p:pic>
      <p:pic>
        <p:nvPicPr>
          <p:cNvPr id="17" name="Graphic 16" descr="Checkbox Ticked with solid fill">
            <a:extLst>
              <a:ext uri="{FF2B5EF4-FFF2-40B4-BE49-F238E27FC236}">
                <a16:creationId xmlns:a16="http://schemas.microsoft.com/office/drawing/2014/main" id="{6EC360E3-D123-5A7E-F3EA-BF7399A2A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8517" y="2186528"/>
            <a:ext cx="457200" cy="457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AFBF2D-3982-7520-8B59-2AC8DF89CA0F}"/>
              </a:ext>
            </a:extLst>
          </p:cNvPr>
          <p:cNvSpPr txBox="1"/>
          <p:nvPr/>
        </p:nvSpPr>
        <p:spPr>
          <a:xfrm>
            <a:off x="5257800" y="2194556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Except for segment reporting from General Ledger</a:t>
            </a:r>
            <a:endParaRPr lang="en-AE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FDB449-7578-6142-0324-4696D0F54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" y="58629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0070C0"/>
      </a:lt2>
      <a:accent1>
        <a:srgbClr val="0070C0"/>
      </a:accent1>
      <a:accent2>
        <a:srgbClr val="1768AB"/>
      </a:accent2>
      <a:accent3>
        <a:srgbClr val="10B0E6"/>
      </a:accent3>
      <a:accent4>
        <a:srgbClr val="1768AB"/>
      </a:accent4>
      <a:accent5>
        <a:srgbClr val="929497"/>
      </a:accent5>
      <a:accent6>
        <a:srgbClr val="1768AB"/>
      </a:accent6>
      <a:hlink>
        <a:srgbClr val="0070C0"/>
      </a:hlink>
      <a:folHlink>
        <a:srgbClr val="10B0E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e536954-50e2-46cc-a434-9d67c26db0c3">
      <Terms xmlns="http://schemas.microsoft.com/office/infopath/2007/PartnerControls"/>
    </lcf76f155ced4ddcb4097134ff3c332f>
    <_ip_UnifiedCompliancePolicyProperties xmlns="http://schemas.microsoft.com/sharepoint/v3" xsi:nil="true"/>
    <TaxCatchAll xmlns="70dd6488-441a-4347-8a76-a4b0e87f9100" xsi:nil="true"/>
    <_Flow_SignoffStatus xmlns="fe536954-50e2-46cc-a434-9d67c26db0c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683EC47011844A81711C3FCCBF91B" ma:contentTypeVersion="19" ma:contentTypeDescription="Create a new document." ma:contentTypeScope="" ma:versionID="f810468018be73e42a5a5f17c7539143">
  <xsd:schema xmlns:xsd="http://www.w3.org/2001/XMLSchema" xmlns:xs="http://www.w3.org/2001/XMLSchema" xmlns:p="http://schemas.microsoft.com/office/2006/metadata/properties" xmlns:ns1="http://schemas.microsoft.com/sharepoint/v3" xmlns:ns2="70dd6488-441a-4347-8a76-a4b0e87f9100" xmlns:ns3="fe536954-50e2-46cc-a434-9d67c26db0c3" targetNamespace="http://schemas.microsoft.com/office/2006/metadata/properties" ma:root="true" ma:fieldsID="e4fb1a869ef8d9bcae818bc076d3cd70" ns1:_="" ns2:_="" ns3:_="">
    <xsd:import namespace="http://schemas.microsoft.com/sharepoint/v3"/>
    <xsd:import namespace="70dd6488-441a-4347-8a76-a4b0e87f9100"/>
    <xsd:import namespace="fe536954-50e2-46cc-a434-9d67c26db0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Flow_SignoffStatu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d6488-441a-4347-8a76-a4b0e87f91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dab6699-612e-44d5-aaab-635e2384b27a}" ma:internalName="TaxCatchAll" ma:showField="CatchAllData" ma:web="70dd6488-441a-4347-8a76-a4b0e87f91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36954-50e2-46cc-a434-9d67c26db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cf85525-c9ff-43e6-b2fc-90a3c1d65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4089F1-32BF-4E52-BCD2-F18B4E1F25C5}">
  <ds:schemaRefs>
    <ds:schemaRef ds:uri="http://purl.org/dc/dcmitype/"/>
    <ds:schemaRef ds:uri="http://schemas.microsoft.com/office/2006/documentManagement/types"/>
    <ds:schemaRef ds:uri="fe536954-50e2-46cc-a434-9d67c26db0c3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infopath/2007/PartnerControls"/>
    <ds:schemaRef ds:uri="70dd6488-441a-4347-8a76-a4b0e87f910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43FFFBA-43C1-4909-A31A-879F8011C65A}">
  <ds:schemaRefs>
    <ds:schemaRef ds:uri="70dd6488-441a-4347-8a76-a4b0e87f9100"/>
    <ds:schemaRef ds:uri="fe536954-50e2-46cc-a434-9d67c26db0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C1F8BB-6F3D-4E3F-9C09-AD6406DF6E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741</Words>
  <Application>Microsoft Office PowerPoint</Application>
  <PresentationFormat>On-screen Show (4:3)</PresentationFormat>
  <Paragraphs>242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Angles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Pritesh Kadhi</dc:creator>
  <cp:lastModifiedBy>Rajgopal Pai</cp:lastModifiedBy>
  <cp:revision>2</cp:revision>
  <cp:lastPrinted>2018-07-26T13:08:59Z</cp:lastPrinted>
  <dcterms:created xsi:type="dcterms:W3CDTF">2006-08-16T00:00:00Z</dcterms:created>
  <dcterms:modified xsi:type="dcterms:W3CDTF">2023-01-20T12:26:40Z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0x010100DC5683EC47011844A81711C3FCCBF91B</vt:lpwstr>
  </property>
  <property fmtid="{D5CDD505-2E9C-101B-9397-08002B2CF9AE}" pid="3" name="MediaServiceImageTags">
    <vt:lpwstr/>
  </property>
</Properties>
</file>